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44" r:id="rId1"/>
  </p:sldMasterIdLst>
  <p:notesMasterIdLst>
    <p:notesMasterId r:id="rId26"/>
  </p:notesMasterIdLst>
  <p:sldIdLst>
    <p:sldId id="256" r:id="rId2"/>
    <p:sldId id="260" r:id="rId3"/>
    <p:sldId id="261" r:id="rId4"/>
    <p:sldId id="282" r:id="rId5"/>
    <p:sldId id="275" r:id="rId6"/>
    <p:sldId id="276" r:id="rId7"/>
    <p:sldId id="278" r:id="rId8"/>
    <p:sldId id="283" r:id="rId9"/>
    <p:sldId id="263" r:id="rId10"/>
    <p:sldId id="279" r:id="rId11"/>
    <p:sldId id="257" r:id="rId12"/>
    <p:sldId id="258" r:id="rId13"/>
    <p:sldId id="270" r:id="rId14"/>
    <p:sldId id="269" r:id="rId15"/>
    <p:sldId id="273" r:id="rId16"/>
    <p:sldId id="262" r:id="rId17"/>
    <p:sldId id="274" r:id="rId18"/>
    <p:sldId id="264" r:id="rId19"/>
    <p:sldId id="265" r:id="rId20"/>
    <p:sldId id="266" r:id="rId21"/>
    <p:sldId id="268" r:id="rId22"/>
    <p:sldId id="271" r:id="rId23"/>
    <p:sldId id="280" r:id="rId24"/>
    <p:sldId id="281" r:id="rId25"/>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077" autoAdjust="0"/>
  </p:normalViewPr>
  <p:slideViewPr>
    <p:cSldViewPr>
      <p:cViewPr>
        <p:scale>
          <a:sx n="86" d="100"/>
          <a:sy n="86" d="100"/>
        </p:scale>
        <p:origin x="-1698" y="12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777607" y="0"/>
            <a:ext cx="2889938" cy="496332"/>
          </a:xfrm>
          <a:prstGeom prst="rect">
            <a:avLst/>
          </a:prstGeom>
        </p:spPr>
        <p:txBody>
          <a:bodyPr vert="horz" lIns="91440" tIns="45720" rIns="91440" bIns="45720" rtlCol="0"/>
          <a:lstStyle>
            <a:lvl1pPr algn="r">
              <a:defRPr sz="1200"/>
            </a:lvl1pPr>
          </a:lstStyle>
          <a:p>
            <a:fld id="{E93C9AEB-2D0A-400F-8542-66B455AC50F4}" type="datetimeFigureOut">
              <a:rPr lang="en-AU" smtClean="0"/>
              <a:pPr/>
              <a:t>7/05/2014</a:t>
            </a:fld>
            <a:endParaRPr lang="en-AU" dirty="0"/>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66909" y="4715153"/>
            <a:ext cx="533527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428583"/>
            <a:ext cx="2889938" cy="496332"/>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777607" y="9428583"/>
            <a:ext cx="2889938" cy="496332"/>
          </a:xfrm>
          <a:prstGeom prst="rect">
            <a:avLst/>
          </a:prstGeom>
        </p:spPr>
        <p:txBody>
          <a:bodyPr vert="horz" lIns="91440" tIns="45720" rIns="91440" bIns="45720" rtlCol="0" anchor="b"/>
          <a:lstStyle>
            <a:lvl1pPr algn="r">
              <a:defRPr sz="1200"/>
            </a:lvl1pPr>
          </a:lstStyle>
          <a:p>
            <a:fld id="{D40F0490-AFE6-4021-A1B7-726890E2AD97}" type="slidenum">
              <a:rPr lang="en-AU" smtClean="0"/>
              <a:pPr/>
              <a:t>‹#›</a:t>
            </a:fld>
            <a:endParaRPr lang="en-AU" dirty="0"/>
          </a:p>
        </p:txBody>
      </p:sp>
    </p:spTree>
    <p:extLst>
      <p:ext uri="{BB962C8B-B14F-4D97-AF65-F5344CB8AC3E}">
        <p14:creationId xmlns:p14="http://schemas.microsoft.com/office/powerpoint/2010/main" xmlns="" val="4247132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40F0490-AFE6-4021-A1B7-726890E2AD97}" type="slidenum">
              <a:rPr lang="en-AU" smtClean="0"/>
              <a:pPr/>
              <a:t>1</a:t>
            </a:fld>
            <a:endParaRPr lang="en-AU" dirty="0"/>
          </a:p>
        </p:txBody>
      </p:sp>
    </p:spTree>
    <p:extLst>
      <p:ext uri="{BB962C8B-B14F-4D97-AF65-F5344CB8AC3E}">
        <p14:creationId xmlns:p14="http://schemas.microsoft.com/office/powerpoint/2010/main" xmlns="" val="11232186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u="none" dirty="0"/>
          </a:p>
        </p:txBody>
      </p:sp>
      <p:sp>
        <p:nvSpPr>
          <p:cNvPr id="4" name="Slide Number Placeholder 3"/>
          <p:cNvSpPr>
            <a:spLocks noGrp="1"/>
          </p:cNvSpPr>
          <p:nvPr>
            <p:ph type="sldNum" sz="quarter" idx="10"/>
          </p:nvPr>
        </p:nvSpPr>
        <p:spPr/>
        <p:txBody>
          <a:bodyPr/>
          <a:lstStyle/>
          <a:p>
            <a:fld id="{D40F0490-AFE6-4021-A1B7-726890E2AD97}" type="slidenum">
              <a:rPr lang="en-AU" smtClean="0"/>
              <a:pPr/>
              <a:t>10</a:t>
            </a:fld>
            <a:endParaRPr lang="en-AU" dirty="0"/>
          </a:p>
        </p:txBody>
      </p:sp>
    </p:spTree>
    <p:extLst>
      <p:ext uri="{BB962C8B-B14F-4D97-AF65-F5344CB8AC3E}">
        <p14:creationId xmlns:p14="http://schemas.microsoft.com/office/powerpoint/2010/main" xmlns="" val="1980063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40F0490-AFE6-4021-A1B7-726890E2AD97}" type="slidenum">
              <a:rPr lang="en-AU" smtClean="0"/>
              <a:pPr/>
              <a:t>11</a:t>
            </a:fld>
            <a:endParaRPr lang="en-AU" dirty="0"/>
          </a:p>
        </p:txBody>
      </p:sp>
    </p:spTree>
    <p:extLst>
      <p:ext uri="{BB962C8B-B14F-4D97-AF65-F5344CB8AC3E}">
        <p14:creationId xmlns:p14="http://schemas.microsoft.com/office/powerpoint/2010/main" xmlns="" val="40257181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u="none" dirty="0" smtClean="0"/>
          </a:p>
        </p:txBody>
      </p:sp>
      <p:sp>
        <p:nvSpPr>
          <p:cNvPr id="4" name="Slide Number Placeholder 3"/>
          <p:cNvSpPr>
            <a:spLocks noGrp="1"/>
          </p:cNvSpPr>
          <p:nvPr>
            <p:ph type="sldNum" sz="quarter" idx="10"/>
          </p:nvPr>
        </p:nvSpPr>
        <p:spPr/>
        <p:txBody>
          <a:bodyPr/>
          <a:lstStyle/>
          <a:p>
            <a:fld id="{D40F0490-AFE6-4021-A1B7-726890E2AD97}" type="slidenum">
              <a:rPr lang="en-AU" smtClean="0"/>
              <a:pPr/>
              <a:t>12</a:t>
            </a:fld>
            <a:endParaRPr lang="en-AU" dirty="0"/>
          </a:p>
        </p:txBody>
      </p:sp>
    </p:spTree>
    <p:extLst>
      <p:ext uri="{BB962C8B-B14F-4D97-AF65-F5344CB8AC3E}">
        <p14:creationId xmlns:p14="http://schemas.microsoft.com/office/powerpoint/2010/main" xmlns="" val="22750235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AU" sz="1200" u="sng"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D40F0490-AFE6-4021-A1B7-726890E2AD97}" type="slidenum">
              <a:rPr lang="en-AU" smtClean="0"/>
              <a:pPr/>
              <a:t>13</a:t>
            </a:fld>
            <a:endParaRPr lang="en-AU" dirty="0"/>
          </a:p>
        </p:txBody>
      </p:sp>
    </p:spTree>
    <p:extLst>
      <p:ext uri="{BB962C8B-B14F-4D97-AF65-F5344CB8AC3E}">
        <p14:creationId xmlns:p14="http://schemas.microsoft.com/office/powerpoint/2010/main" xmlns="" val="24343370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u="none" dirty="0" smtClean="0"/>
          </a:p>
        </p:txBody>
      </p:sp>
      <p:sp>
        <p:nvSpPr>
          <p:cNvPr id="4" name="Slide Number Placeholder 3"/>
          <p:cNvSpPr>
            <a:spLocks noGrp="1"/>
          </p:cNvSpPr>
          <p:nvPr>
            <p:ph type="sldNum" sz="quarter" idx="10"/>
          </p:nvPr>
        </p:nvSpPr>
        <p:spPr/>
        <p:txBody>
          <a:bodyPr/>
          <a:lstStyle/>
          <a:p>
            <a:fld id="{D40F0490-AFE6-4021-A1B7-726890E2AD97}" type="slidenum">
              <a:rPr lang="en-AU" smtClean="0"/>
              <a:pPr/>
              <a:t>14</a:t>
            </a:fld>
            <a:endParaRPr lang="en-AU" dirty="0"/>
          </a:p>
        </p:txBody>
      </p:sp>
    </p:spTree>
    <p:extLst>
      <p:ext uri="{BB962C8B-B14F-4D97-AF65-F5344CB8AC3E}">
        <p14:creationId xmlns:p14="http://schemas.microsoft.com/office/powerpoint/2010/main" xmlns="" val="12335112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D40F0490-AFE6-4021-A1B7-726890E2AD97}" type="slidenum">
              <a:rPr lang="en-AU" smtClean="0"/>
              <a:pPr/>
              <a:t>15</a:t>
            </a:fld>
            <a:endParaRPr lang="en-AU" dirty="0"/>
          </a:p>
        </p:txBody>
      </p:sp>
    </p:spTree>
    <p:extLst>
      <p:ext uri="{BB962C8B-B14F-4D97-AF65-F5344CB8AC3E}">
        <p14:creationId xmlns:p14="http://schemas.microsoft.com/office/powerpoint/2010/main" xmlns="" val="42219690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D40F0490-AFE6-4021-A1B7-726890E2AD97}" type="slidenum">
              <a:rPr lang="en-AU" smtClean="0"/>
              <a:pPr/>
              <a:t>16</a:t>
            </a:fld>
            <a:endParaRPr lang="en-AU" dirty="0"/>
          </a:p>
        </p:txBody>
      </p:sp>
    </p:spTree>
    <p:extLst>
      <p:ext uri="{BB962C8B-B14F-4D97-AF65-F5344CB8AC3E}">
        <p14:creationId xmlns:p14="http://schemas.microsoft.com/office/powerpoint/2010/main" xmlns="" val="35231170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40F0490-AFE6-4021-A1B7-726890E2AD97}" type="slidenum">
              <a:rPr lang="en-AU" smtClean="0"/>
              <a:pPr/>
              <a:t>17</a:t>
            </a:fld>
            <a:endParaRPr lang="en-AU" dirty="0"/>
          </a:p>
        </p:txBody>
      </p:sp>
    </p:spTree>
    <p:extLst>
      <p:ext uri="{BB962C8B-B14F-4D97-AF65-F5344CB8AC3E}">
        <p14:creationId xmlns:p14="http://schemas.microsoft.com/office/powerpoint/2010/main" xmlns="" val="28687363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40F0490-AFE6-4021-A1B7-726890E2AD97}" type="slidenum">
              <a:rPr lang="en-AU" smtClean="0"/>
              <a:pPr/>
              <a:t>18</a:t>
            </a:fld>
            <a:endParaRPr lang="en-AU" dirty="0"/>
          </a:p>
        </p:txBody>
      </p:sp>
    </p:spTree>
    <p:extLst>
      <p:ext uri="{BB962C8B-B14F-4D97-AF65-F5344CB8AC3E}">
        <p14:creationId xmlns:p14="http://schemas.microsoft.com/office/powerpoint/2010/main" xmlns="" val="17259699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u="none" dirty="0"/>
          </a:p>
        </p:txBody>
      </p:sp>
      <p:sp>
        <p:nvSpPr>
          <p:cNvPr id="4" name="Slide Number Placeholder 3"/>
          <p:cNvSpPr>
            <a:spLocks noGrp="1"/>
          </p:cNvSpPr>
          <p:nvPr>
            <p:ph type="sldNum" sz="quarter" idx="10"/>
          </p:nvPr>
        </p:nvSpPr>
        <p:spPr/>
        <p:txBody>
          <a:bodyPr/>
          <a:lstStyle/>
          <a:p>
            <a:fld id="{D40F0490-AFE6-4021-A1B7-726890E2AD97}" type="slidenum">
              <a:rPr lang="en-AU" smtClean="0"/>
              <a:pPr/>
              <a:t>19</a:t>
            </a:fld>
            <a:endParaRPr lang="en-AU" dirty="0"/>
          </a:p>
        </p:txBody>
      </p:sp>
    </p:spTree>
    <p:extLst>
      <p:ext uri="{BB962C8B-B14F-4D97-AF65-F5344CB8AC3E}">
        <p14:creationId xmlns:p14="http://schemas.microsoft.com/office/powerpoint/2010/main" xmlns="" val="3630388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40F0490-AFE6-4021-A1B7-726890E2AD97}" type="slidenum">
              <a:rPr lang="en-AU" smtClean="0"/>
              <a:pPr/>
              <a:t>2</a:t>
            </a:fld>
            <a:endParaRPr lang="en-AU" dirty="0"/>
          </a:p>
        </p:txBody>
      </p:sp>
    </p:spTree>
    <p:extLst>
      <p:ext uri="{BB962C8B-B14F-4D97-AF65-F5344CB8AC3E}">
        <p14:creationId xmlns:p14="http://schemas.microsoft.com/office/powerpoint/2010/main" xmlns="" val="34751451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D40F0490-AFE6-4021-A1B7-726890E2AD97}" type="slidenum">
              <a:rPr lang="en-AU" smtClean="0"/>
              <a:pPr/>
              <a:t>20</a:t>
            </a:fld>
            <a:endParaRPr lang="en-AU" dirty="0"/>
          </a:p>
        </p:txBody>
      </p:sp>
    </p:spTree>
    <p:extLst>
      <p:ext uri="{BB962C8B-B14F-4D97-AF65-F5344CB8AC3E}">
        <p14:creationId xmlns:p14="http://schemas.microsoft.com/office/powerpoint/2010/main" xmlns="" val="7475422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AU" dirty="0"/>
          </a:p>
        </p:txBody>
      </p:sp>
      <p:sp>
        <p:nvSpPr>
          <p:cNvPr id="4" name="Slide Number Placeholder 3"/>
          <p:cNvSpPr>
            <a:spLocks noGrp="1"/>
          </p:cNvSpPr>
          <p:nvPr>
            <p:ph type="sldNum" sz="quarter" idx="10"/>
          </p:nvPr>
        </p:nvSpPr>
        <p:spPr/>
        <p:txBody>
          <a:bodyPr/>
          <a:lstStyle/>
          <a:p>
            <a:fld id="{D40F0490-AFE6-4021-A1B7-726890E2AD97}" type="slidenum">
              <a:rPr lang="en-AU" smtClean="0"/>
              <a:pPr/>
              <a:t>21</a:t>
            </a:fld>
            <a:endParaRPr lang="en-AU" dirty="0"/>
          </a:p>
        </p:txBody>
      </p:sp>
    </p:spTree>
    <p:extLst>
      <p:ext uri="{BB962C8B-B14F-4D97-AF65-F5344CB8AC3E}">
        <p14:creationId xmlns:p14="http://schemas.microsoft.com/office/powerpoint/2010/main" xmlns="" val="27580637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aseline="0" dirty="0" smtClean="0"/>
          </a:p>
        </p:txBody>
      </p:sp>
      <p:sp>
        <p:nvSpPr>
          <p:cNvPr id="4" name="Slide Number Placeholder 3"/>
          <p:cNvSpPr>
            <a:spLocks noGrp="1"/>
          </p:cNvSpPr>
          <p:nvPr>
            <p:ph type="sldNum" sz="quarter" idx="10"/>
          </p:nvPr>
        </p:nvSpPr>
        <p:spPr/>
        <p:txBody>
          <a:bodyPr/>
          <a:lstStyle/>
          <a:p>
            <a:fld id="{D40F0490-AFE6-4021-A1B7-726890E2AD97}" type="slidenum">
              <a:rPr lang="en-AU" smtClean="0"/>
              <a:pPr/>
              <a:t>22</a:t>
            </a:fld>
            <a:endParaRPr lang="en-AU" dirty="0"/>
          </a:p>
        </p:txBody>
      </p:sp>
    </p:spTree>
    <p:extLst>
      <p:ext uri="{BB962C8B-B14F-4D97-AF65-F5344CB8AC3E}">
        <p14:creationId xmlns:p14="http://schemas.microsoft.com/office/powerpoint/2010/main" xmlns="" val="7210615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40F0490-AFE6-4021-A1B7-726890E2AD97}" type="slidenum">
              <a:rPr lang="en-AU" smtClean="0"/>
              <a:pPr/>
              <a:t>23</a:t>
            </a:fld>
            <a:endParaRPr lang="en-AU" dirty="0"/>
          </a:p>
        </p:txBody>
      </p:sp>
    </p:spTree>
    <p:extLst>
      <p:ext uri="{BB962C8B-B14F-4D97-AF65-F5344CB8AC3E}">
        <p14:creationId xmlns:p14="http://schemas.microsoft.com/office/powerpoint/2010/main" xmlns="" val="11845010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40F0490-AFE6-4021-A1B7-726890E2AD97}" type="slidenum">
              <a:rPr lang="en-AU" smtClean="0"/>
              <a:pPr/>
              <a:t>24</a:t>
            </a:fld>
            <a:endParaRPr lang="en-AU" dirty="0"/>
          </a:p>
        </p:txBody>
      </p:sp>
    </p:spTree>
    <p:extLst>
      <p:ext uri="{BB962C8B-B14F-4D97-AF65-F5344CB8AC3E}">
        <p14:creationId xmlns:p14="http://schemas.microsoft.com/office/powerpoint/2010/main" xmlns="" val="21005012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40F0490-AFE6-4021-A1B7-726890E2AD97}" type="slidenum">
              <a:rPr lang="en-AU" smtClean="0"/>
              <a:pPr/>
              <a:t>3</a:t>
            </a:fld>
            <a:endParaRPr lang="en-AU" dirty="0"/>
          </a:p>
        </p:txBody>
      </p:sp>
    </p:spTree>
    <p:extLst>
      <p:ext uri="{BB962C8B-B14F-4D97-AF65-F5344CB8AC3E}">
        <p14:creationId xmlns:p14="http://schemas.microsoft.com/office/powerpoint/2010/main" xmlns="" val="32319950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i="0" u="none" dirty="0">
              <a:solidFill>
                <a:srgbClr val="FF0000"/>
              </a:solidFill>
            </a:endParaRPr>
          </a:p>
        </p:txBody>
      </p:sp>
      <p:sp>
        <p:nvSpPr>
          <p:cNvPr id="4" name="Slide Number Placeholder 3"/>
          <p:cNvSpPr>
            <a:spLocks noGrp="1"/>
          </p:cNvSpPr>
          <p:nvPr>
            <p:ph type="sldNum" sz="quarter" idx="10"/>
          </p:nvPr>
        </p:nvSpPr>
        <p:spPr/>
        <p:txBody>
          <a:bodyPr/>
          <a:lstStyle/>
          <a:p>
            <a:fld id="{D40F0490-AFE6-4021-A1B7-726890E2AD97}" type="slidenum">
              <a:rPr lang="en-AU" smtClean="0"/>
              <a:pPr/>
              <a:t>4</a:t>
            </a:fld>
            <a:endParaRPr lang="en-AU" dirty="0"/>
          </a:p>
        </p:txBody>
      </p:sp>
    </p:spTree>
    <p:extLst>
      <p:ext uri="{BB962C8B-B14F-4D97-AF65-F5344CB8AC3E}">
        <p14:creationId xmlns:p14="http://schemas.microsoft.com/office/powerpoint/2010/main" xmlns="" val="26607173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u="none" dirty="0"/>
          </a:p>
        </p:txBody>
      </p:sp>
      <p:sp>
        <p:nvSpPr>
          <p:cNvPr id="4" name="Slide Number Placeholder 3"/>
          <p:cNvSpPr>
            <a:spLocks noGrp="1"/>
          </p:cNvSpPr>
          <p:nvPr>
            <p:ph type="sldNum" sz="quarter" idx="10"/>
          </p:nvPr>
        </p:nvSpPr>
        <p:spPr/>
        <p:txBody>
          <a:bodyPr/>
          <a:lstStyle/>
          <a:p>
            <a:fld id="{D40F0490-AFE6-4021-A1B7-726890E2AD97}" type="slidenum">
              <a:rPr lang="en-AU" smtClean="0"/>
              <a:pPr/>
              <a:t>5</a:t>
            </a:fld>
            <a:endParaRPr lang="en-AU" dirty="0"/>
          </a:p>
        </p:txBody>
      </p:sp>
    </p:spTree>
    <p:extLst>
      <p:ext uri="{BB962C8B-B14F-4D97-AF65-F5344CB8AC3E}">
        <p14:creationId xmlns:p14="http://schemas.microsoft.com/office/powerpoint/2010/main" xmlns="" val="21488284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u="sng" baseline="0" dirty="0" smtClean="0"/>
          </a:p>
        </p:txBody>
      </p:sp>
      <p:sp>
        <p:nvSpPr>
          <p:cNvPr id="4" name="Slide Number Placeholder 3"/>
          <p:cNvSpPr>
            <a:spLocks noGrp="1"/>
          </p:cNvSpPr>
          <p:nvPr>
            <p:ph type="sldNum" sz="quarter" idx="10"/>
          </p:nvPr>
        </p:nvSpPr>
        <p:spPr/>
        <p:txBody>
          <a:bodyPr/>
          <a:lstStyle/>
          <a:p>
            <a:fld id="{D40F0490-AFE6-4021-A1B7-726890E2AD97}" type="slidenum">
              <a:rPr lang="en-AU" smtClean="0"/>
              <a:pPr/>
              <a:t>6</a:t>
            </a:fld>
            <a:endParaRPr lang="en-AU" dirty="0"/>
          </a:p>
        </p:txBody>
      </p:sp>
    </p:spTree>
    <p:extLst>
      <p:ext uri="{BB962C8B-B14F-4D97-AF65-F5344CB8AC3E}">
        <p14:creationId xmlns:p14="http://schemas.microsoft.com/office/powerpoint/2010/main" xmlns="" val="27427495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i="0" u="sng" dirty="0"/>
          </a:p>
        </p:txBody>
      </p:sp>
      <p:sp>
        <p:nvSpPr>
          <p:cNvPr id="4" name="Slide Number Placeholder 3"/>
          <p:cNvSpPr>
            <a:spLocks noGrp="1"/>
          </p:cNvSpPr>
          <p:nvPr>
            <p:ph type="sldNum" sz="quarter" idx="10"/>
          </p:nvPr>
        </p:nvSpPr>
        <p:spPr/>
        <p:txBody>
          <a:bodyPr/>
          <a:lstStyle/>
          <a:p>
            <a:fld id="{D40F0490-AFE6-4021-A1B7-726890E2AD97}" type="slidenum">
              <a:rPr lang="en-AU" smtClean="0"/>
              <a:pPr/>
              <a:t>7</a:t>
            </a:fld>
            <a:endParaRPr lang="en-AU" dirty="0"/>
          </a:p>
        </p:txBody>
      </p:sp>
    </p:spTree>
    <p:extLst>
      <p:ext uri="{BB962C8B-B14F-4D97-AF65-F5344CB8AC3E}">
        <p14:creationId xmlns:p14="http://schemas.microsoft.com/office/powerpoint/2010/main" xmlns="" val="6315972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D40F0490-AFE6-4021-A1B7-726890E2AD97}" type="slidenum">
              <a:rPr lang="en-AU" smtClean="0"/>
              <a:pPr/>
              <a:t>8</a:t>
            </a:fld>
            <a:endParaRPr lang="en-AU"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u="sng" baseline="0" dirty="0" smtClean="0"/>
          </a:p>
        </p:txBody>
      </p:sp>
      <p:sp>
        <p:nvSpPr>
          <p:cNvPr id="4" name="Slide Number Placeholder 3"/>
          <p:cNvSpPr>
            <a:spLocks noGrp="1"/>
          </p:cNvSpPr>
          <p:nvPr>
            <p:ph type="sldNum" sz="quarter" idx="10"/>
          </p:nvPr>
        </p:nvSpPr>
        <p:spPr/>
        <p:txBody>
          <a:bodyPr/>
          <a:lstStyle/>
          <a:p>
            <a:fld id="{D40F0490-AFE6-4021-A1B7-726890E2AD97}" type="slidenum">
              <a:rPr lang="en-AU" smtClean="0"/>
              <a:pPr/>
              <a:t>9</a:t>
            </a:fld>
            <a:endParaRPr lang="en-AU" dirty="0"/>
          </a:p>
        </p:txBody>
      </p:sp>
    </p:spTree>
    <p:extLst>
      <p:ext uri="{BB962C8B-B14F-4D97-AF65-F5344CB8AC3E}">
        <p14:creationId xmlns:p14="http://schemas.microsoft.com/office/powerpoint/2010/main" xmlns="" val="36561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7C6FBF0-A839-4C9D-9874-B97483065ADF}" type="datetimeFigureOut">
              <a:rPr lang="en-AU" smtClean="0"/>
              <a:pPr/>
              <a:t>7/05/2014</a:t>
            </a:fld>
            <a:endParaRPr lang="en-AU"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AU"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B32E885-94BF-4DD1-A686-C8C3DDAE3D87}" type="slidenum">
              <a:rPr lang="en-AU" smtClean="0"/>
              <a:pPr/>
              <a:t>‹#›</a:t>
            </a:fld>
            <a:endParaRPr lang="en-AU" dirty="0"/>
          </a:p>
        </p:txBody>
      </p:sp>
    </p:spTree>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7C6FBF0-A839-4C9D-9874-B97483065ADF}" type="datetimeFigureOut">
              <a:rPr lang="en-AU" smtClean="0"/>
              <a:pPr/>
              <a:t>7/05/2014</a:t>
            </a:fld>
            <a:endParaRPr lang="en-AU" dirty="0"/>
          </a:p>
        </p:txBody>
      </p:sp>
      <p:sp>
        <p:nvSpPr>
          <p:cNvPr id="5" name="Footer Placeholder 4"/>
          <p:cNvSpPr>
            <a:spLocks noGrp="1"/>
          </p:cNvSpPr>
          <p:nvPr>
            <p:ph type="ftr" sz="quarter" idx="11"/>
          </p:nvPr>
        </p:nvSpPr>
        <p:spPr/>
        <p:txBody>
          <a:bodyPr/>
          <a:lstStyle>
            <a:extLst/>
          </a:lstStyle>
          <a:p>
            <a:endParaRPr lang="en-AU" dirty="0"/>
          </a:p>
        </p:txBody>
      </p:sp>
      <p:sp>
        <p:nvSpPr>
          <p:cNvPr id="6" name="Slide Number Placeholder 5"/>
          <p:cNvSpPr>
            <a:spLocks noGrp="1"/>
          </p:cNvSpPr>
          <p:nvPr>
            <p:ph type="sldNum" sz="quarter" idx="12"/>
          </p:nvPr>
        </p:nvSpPr>
        <p:spPr/>
        <p:txBody>
          <a:bodyPr/>
          <a:lstStyle>
            <a:extLst/>
          </a:lstStyle>
          <a:p>
            <a:fld id="{AB32E885-94BF-4DD1-A686-C8C3DDAE3D87}" type="slidenum">
              <a:rPr lang="en-AU" smtClean="0"/>
              <a:pPr/>
              <a:t>‹#›</a:t>
            </a:fld>
            <a:endParaRPr lang="en-AU" dirty="0"/>
          </a:p>
        </p:txBody>
      </p:sp>
    </p:spTree>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7C6FBF0-A839-4C9D-9874-B97483065ADF}" type="datetimeFigureOut">
              <a:rPr lang="en-AU" smtClean="0"/>
              <a:pPr/>
              <a:t>7/05/2014</a:t>
            </a:fld>
            <a:endParaRPr lang="en-AU" dirty="0"/>
          </a:p>
        </p:txBody>
      </p:sp>
      <p:sp>
        <p:nvSpPr>
          <p:cNvPr id="5" name="Footer Placeholder 4"/>
          <p:cNvSpPr>
            <a:spLocks noGrp="1"/>
          </p:cNvSpPr>
          <p:nvPr>
            <p:ph type="ftr" sz="quarter" idx="11"/>
          </p:nvPr>
        </p:nvSpPr>
        <p:spPr/>
        <p:txBody>
          <a:bodyPr/>
          <a:lstStyle>
            <a:extLst/>
          </a:lstStyle>
          <a:p>
            <a:endParaRPr lang="en-AU" dirty="0"/>
          </a:p>
        </p:txBody>
      </p:sp>
      <p:sp>
        <p:nvSpPr>
          <p:cNvPr id="6" name="Slide Number Placeholder 5"/>
          <p:cNvSpPr>
            <a:spLocks noGrp="1"/>
          </p:cNvSpPr>
          <p:nvPr>
            <p:ph type="sldNum" sz="quarter" idx="12"/>
          </p:nvPr>
        </p:nvSpPr>
        <p:spPr/>
        <p:txBody>
          <a:bodyPr/>
          <a:lstStyle>
            <a:extLst/>
          </a:lstStyle>
          <a:p>
            <a:fld id="{AB32E885-94BF-4DD1-A686-C8C3DDAE3D87}" type="slidenum">
              <a:rPr lang="en-AU" smtClean="0"/>
              <a:pPr/>
              <a:t>‹#›</a:t>
            </a:fld>
            <a:endParaRPr lang="en-AU" dirty="0"/>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7C6FBF0-A839-4C9D-9874-B97483065ADF}" type="datetimeFigureOut">
              <a:rPr lang="en-AU" smtClean="0"/>
              <a:pPr/>
              <a:t>7/05/2014</a:t>
            </a:fld>
            <a:endParaRPr lang="en-AU" dirty="0"/>
          </a:p>
        </p:txBody>
      </p:sp>
      <p:sp>
        <p:nvSpPr>
          <p:cNvPr id="5" name="Footer Placeholder 4"/>
          <p:cNvSpPr>
            <a:spLocks noGrp="1"/>
          </p:cNvSpPr>
          <p:nvPr>
            <p:ph type="ftr" sz="quarter" idx="11"/>
          </p:nvPr>
        </p:nvSpPr>
        <p:spPr/>
        <p:txBody>
          <a:bodyPr/>
          <a:lstStyle>
            <a:extLst/>
          </a:lstStyle>
          <a:p>
            <a:endParaRPr lang="en-AU" dirty="0"/>
          </a:p>
        </p:txBody>
      </p:sp>
      <p:sp>
        <p:nvSpPr>
          <p:cNvPr id="6" name="Slide Number Placeholder 5"/>
          <p:cNvSpPr>
            <a:spLocks noGrp="1"/>
          </p:cNvSpPr>
          <p:nvPr>
            <p:ph type="sldNum" sz="quarter" idx="12"/>
          </p:nvPr>
        </p:nvSpPr>
        <p:spPr/>
        <p:txBody>
          <a:bodyPr/>
          <a:lstStyle>
            <a:extLst/>
          </a:lstStyle>
          <a:p>
            <a:fld id="{AB32E885-94BF-4DD1-A686-C8C3DDAE3D87}" type="slidenum">
              <a:rPr lang="en-AU" smtClean="0"/>
              <a:pPr/>
              <a:t>‹#›</a:t>
            </a:fld>
            <a:endParaRPr lang="en-AU"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7C6FBF0-A839-4C9D-9874-B97483065ADF}" type="datetimeFigureOut">
              <a:rPr lang="en-AU" smtClean="0"/>
              <a:pPr/>
              <a:t>7/05/2014</a:t>
            </a:fld>
            <a:endParaRPr lang="en-AU" dirty="0"/>
          </a:p>
        </p:txBody>
      </p:sp>
      <p:sp>
        <p:nvSpPr>
          <p:cNvPr id="5" name="Footer Placeholder 4"/>
          <p:cNvSpPr>
            <a:spLocks noGrp="1"/>
          </p:cNvSpPr>
          <p:nvPr>
            <p:ph type="ftr" sz="quarter" idx="11"/>
          </p:nvPr>
        </p:nvSpPr>
        <p:spPr/>
        <p:txBody>
          <a:bodyPr/>
          <a:lstStyle>
            <a:extLst/>
          </a:lstStyle>
          <a:p>
            <a:endParaRPr lang="en-AU" dirty="0"/>
          </a:p>
        </p:txBody>
      </p:sp>
      <p:sp>
        <p:nvSpPr>
          <p:cNvPr id="6" name="Slide Number Placeholder 5"/>
          <p:cNvSpPr>
            <a:spLocks noGrp="1"/>
          </p:cNvSpPr>
          <p:nvPr>
            <p:ph type="sldNum" sz="quarter" idx="12"/>
          </p:nvPr>
        </p:nvSpPr>
        <p:spPr/>
        <p:txBody>
          <a:bodyPr/>
          <a:lstStyle>
            <a:extLst/>
          </a:lstStyle>
          <a:p>
            <a:fld id="{AB32E885-94BF-4DD1-A686-C8C3DDAE3D87}" type="slidenum">
              <a:rPr lang="en-AU" smtClean="0"/>
              <a:pPr/>
              <a:t>‹#›</a:t>
            </a:fld>
            <a:endParaRPr lang="en-AU"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7C6FBF0-A839-4C9D-9874-B97483065ADF}" type="datetimeFigureOut">
              <a:rPr lang="en-AU" smtClean="0"/>
              <a:pPr/>
              <a:t>7/05/2014</a:t>
            </a:fld>
            <a:endParaRPr lang="en-AU" dirty="0"/>
          </a:p>
        </p:txBody>
      </p:sp>
      <p:sp>
        <p:nvSpPr>
          <p:cNvPr id="6" name="Footer Placeholder 5"/>
          <p:cNvSpPr>
            <a:spLocks noGrp="1"/>
          </p:cNvSpPr>
          <p:nvPr>
            <p:ph type="ftr" sz="quarter" idx="11"/>
          </p:nvPr>
        </p:nvSpPr>
        <p:spPr/>
        <p:txBody>
          <a:bodyPr/>
          <a:lstStyle>
            <a:extLst/>
          </a:lstStyle>
          <a:p>
            <a:endParaRPr lang="en-AU" dirty="0"/>
          </a:p>
        </p:txBody>
      </p:sp>
      <p:sp>
        <p:nvSpPr>
          <p:cNvPr id="7" name="Slide Number Placeholder 6"/>
          <p:cNvSpPr>
            <a:spLocks noGrp="1"/>
          </p:cNvSpPr>
          <p:nvPr>
            <p:ph type="sldNum" sz="quarter" idx="12"/>
          </p:nvPr>
        </p:nvSpPr>
        <p:spPr/>
        <p:txBody>
          <a:bodyPr/>
          <a:lstStyle>
            <a:extLst/>
          </a:lstStyle>
          <a:p>
            <a:fld id="{AB32E885-94BF-4DD1-A686-C8C3DDAE3D87}" type="slidenum">
              <a:rPr lang="en-AU" smtClean="0"/>
              <a:pPr/>
              <a:t>‹#›</a:t>
            </a:fld>
            <a:endParaRPr lang="en-AU"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7C6FBF0-A839-4C9D-9874-B97483065ADF}" type="datetimeFigureOut">
              <a:rPr lang="en-AU" smtClean="0"/>
              <a:pPr/>
              <a:t>7/05/2014</a:t>
            </a:fld>
            <a:endParaRPr lang="en-AU" dirty="0"/>
          </a:p>
        </p:txBody>
      </p:sp>
      <p:sp>
        <p:nvSpPr>
          <p:cNvPr id="8" name="Footer Placeholder 7"/>
          <p:cNvSpPr>
            <a:spLocks noGrp="1"/>
          </p:cNvSpPr>
          <p:nvPr>
            <p:ph type="ftr" sz="quarter" idx="11"/>
          </p:nvPr>
        </p:nvSpPr>
        <p:spPr/>
        <p:txBody>
          <a:bodyPr/>
          <a:lstStyle>
            <a:extLst/>
          </a:lstStyle>
          <a:p>
            <a:endParaRPr lang="en-AU" dirty="0"/>
          </a:p>
        </p:txBody>
      </p:sp>
      <p:sp>
        <p:nvSpPr>
          <p:cNvPr id="9" name="Slide Number Placeholder 8"/>
          <p:cNvSpPr>
            <a:spLocks noGrp="1"/>
          </p:cNvSpPr>
          <p:nvPr>
            <p:ph type="sldNum" sz="quarter" idx="12"/>
          </p:nvPr>
        </p:nvSpPr>
        <p:spPr/>
        <p:txBody>
          <a:bodyPr/>
          <a:lstStyle>
            <a:extLst/>
          </a:lstStyle>
          <a:p>
            <a:fld id="{AB32E885-94BF-4DD1-A686-C8C3DDAE3D87}" type="slidenum">
              <a:rPr lang="en-AU" smtClean="0"/>
              <a:pPr/>
              <a:t>‹#›</a:t>
            </a:fld>
            <a:endParaRPr lang="en-AU" dirty="0"/>
          </a:p>
        </p:txBody>
      </p:sp>
    </p:spTree>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7C6FBF0-A839-4C9D-9874-B97483065ADF}" type="datetimeFigureOut">
              <a:rPr lang="en-AU" smtClean="0"/>
              <a:pPr/>
              <a:t>7/05/2014</a:t>
            </a:fld>
            <a:endParaRPr lang="en-AU" dirty="0"/>
          </a:p>
        </p:txBody>
      </p:sp>
      <p:sp>
        <p:nvSpPr>
          <p:cNvPr id="4" name="Footer Placeholder 3"/>
          <p:cNvSpPr>
            <a:spLocks noGrp="1"/>
          </p:cNvSpPr>
          <p:nvPr>
            <p:ph type="ftr" sz="quarter" idx="11"/>
          </p:nvPr>
        </p:nvSpPr>
        <p:spPr/>
        <p:txBody>
          <a:bodyPr/>
          <a:lstStyle>
            <a:extLst/>
          </a:lstStyle>
          <a:p>
            <a:endParaRPr lang="en-AU" dirty="0"/>
          </a:p>
        </p:txBody>
      </p:sp>
      <p:sp>
        <p:nvSpPr>
          <p:cNvPr id="5" name="Slide Number Placeholder 4"/>
          <p:cNvSpPr>
            <a:spLocks noGrp="1"/>
          </p:cNvSpPr>
          <p:nvPr>
            <p:ph type="sldNum" sz="quarter" idx="12"/>
          </p:nvPr>
        </p:nvSpPr>
        <p:spPr/>
        <p:txBody>
          <a:bodyPr/>
          <a:lstStyle>
            <a:extLst/>
          </a:lstStyle>
          <a:p>
            <a:fld id="{AB32E885-94BF-4DD1-A686-C8C3DDAE3D87}" type="slidenum">
              <a:rPr lang="en-AU" smtClean="0"/>
              <a:pPr/>
              <a:t>‹#›</a:t>
            </a:fld>
            <a:endParaRPr lang="en-AU"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7C6FBF0-A839-4C9D-9874-B97483065ADF}" type="datetimeFigureOut">
              <a:rPr lang="en-AU" smtClean="0"/>
              <a:pPr/>
              <a:t>7/05/2014</a:t>
            </a:fld>
            <a:endParaRPr lang="en-AU" dirty="0"/>
          </a:p>
        </p:txBody>
      </p:sp>
      <p:sp>
        <p:nvSpPr>
          <p:cNvPr id="3" name="Footer Placeholder 2"/>
          <p:cNvSpPr>
            <a:spLocks noGrp="1"/>
          </p:cNvSpPr>
          <p:nvPr>
            <p:ph type="ftr" sz="quarter" idx="11"/>
          </p:nvPr>
        </p:nvSpPr>
        <p:spPr/>
        <p:txBody>
          <a:bodyPr/>
          <a:lstStyle>
            <a:extLst/>
          </a:lstStyle>
          <a:p>
            <a:endParaRPr lang="en-AU" dirty="0"/>
          </a:p>
        </p:txBody>
      </p:sp>
      <p:sp>
        <p:nvSpPr>
          <p:cNvPr id="4" name="Slide Number Placeholder 3"/>
          <p:cNvSpPr>
            <a:spLocks noGrp="1"/>
          </p:cNvSpPr>
          <p:nvPr>
            <p:ph type="sldNum" sz="quarter" idx="12"/>
          </p:nvPr>
        </p:nvSpPr>
        <p:spPr/>
        <p:txBody>
          <a:bodyPr/>
          <a:lstStyle>
            <a:extLst/>
          </a:lstStyle>
          <a:p>
            <a:fld id="{AB32E885-94BF-4DD1-A686-C8C3DDAE3D87}" type="slidenum">
              <a:rPr lang="en-AU" smtClean="0"/>
              <a:pPr/>
              <a:t>‹#›</a:t>
            </a:fld>
            <a:endParaRPr lang="en-AU" dirty="0"/>
          </a:p>
        </p:txBody>
      </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7C6FBF0-A839-4C9D-9874-B97483065ADF}" type="datetimeFigureOut">
              <a:rPr lang="en-AU" smtClean="0"/>
              <a:pPr/>
              <a:t>7/05/2014</a:t>
            </a:fld>
            <a:endParaRPr lang="en-AU" dirty="0"/>
          </a:p>
        </p:txBody>
      </p:sp>
      <p:sp>
        <p:nvSpPr>
          <p:cNvPr id="6" name="Footer Placeholder 5"/>
          <p:cNvSpPr>
            <a:spLocks noGrp="1"/>
          </p:cNvSpPr>
          <p:nvPr>
            <p:ph type="ftr" sz="quarter" idx="11"/>
          </p:nvPr>
        </p:nvSpPr>
        <p:spPr/>
        <p:txBody>
          <a:bodyPr/>
          <a:lstStyle>
            <a:extLst/>
          </a:lstStyle>
          <a:p>
            <a:endParaRPr lang="en-AU" dirty="0"/>
          </a:p>
        </p:txBody>
      </p:sp>
      <p:sp>
        <p:nvSpPr>
          <p:cNvPr id="7" name="Slide Number Placeholder 6"/>
          <p:cNvSpPr>
            <a:spLocks noGrp="1"/>
          </p:cNvSpPr>
          <p:nvPr>
            <p:ph type="sldNum" sz="quarter" idx="12"/>
          </p:nvPr>
        </p:nvSpPr>
        <p:spPr/>
        <p:txBody>
          <a:bodyPr/>
          <a:lstStyle>
            <a:extLst/>
          </a:lstStyle>
          <a:p>
            <a:fld id="{AB32E885-94BF-4DD1-A686-C8C3DDAE3D87}" type="slidenum">
              <a:rPr lang="en-AU" smtClean="0"/>
              <a:pPr/>
              <a:t>‹#›</a:t>
            </a:fld>
            <a:endParaRPr lang="en-AU" dirty="0"/>
          </a:p>
        </p:txBody>
      </p:sp>
    </p:spTree>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7C6FBF0-A839-4C9D-9874-B97483065ADF}" type="datetimeFigureOut">
              <a:rPr lang="en-AU" smtClean="0"/>
              <a:pPr/>
              <a:t>7/05/2014</a:t>
            </a:fld>
            <a:endParaRPr lang="en-AU"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AU"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AB32E885-94BF-4DD1-A686-C8C3DDAE3D87}" type="slidenum">
              <a:rPr lang="en-AU" smtClean="0"/>
              <a:pPr/>
              <a:t>‹#›</a:t>
            </a:fld>
            <a:endParaRPr lang="en-AU"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7C6FBF0-A839-4C9D-9874-B97483065ADF}" type="datetimeFigureOut">
              <a:rPr lang="en-AU" smtClean="0"/>
              <a:pPr/>
              <a:t>7/05/2014</a:t>
            </a:fld>
            <a:endParaRPr lang="en-AU"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AU"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B32E885-94BF-4DD1-A686-C8C3DDAE3D87}"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ransition spd="slow">
    <p:push dir="u"/>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
            <a:ext cx="7772400" cy="3676651"/>
          </a:xfrm>
        </p:spPr>
        <p:txBody>
          <a:bodyPr>
            <a:normAutofit fontScale="90000"/>
          </a:bodyPr>
          <a:lstStyle/>
          <a:p>
            <a:r>
              <a:rPr lang="en-US" dirty="0" smtClean="0"/>
              <a:t>Expert Panel on a </a:t>
            </a:r>
            <a:br>
              <a:rPr lang="en-US" dirty="0" smtClean="0"/>
            </a:br>
            <a:r>
              <a:rPr lang="en-US" dirty="0" smtClean="0"/>
              <a:t>Declared Commercial Fishing Activity in the Small Pelagic Fishery</a:t>
            </a:r>
            <a:br>
              <a:rPr lang="en-US" dirty="0" smtClean="0"/>
            </a:br>
            <a:endParaRPr lang="en-AU" dirty="0"/>
          </a:p>
        </p:txBody>
      </p:sp>
      <p:sp>
        <p:nvSpPr>
          <p:cNvPr id="3" name="Subtitle 2"/>
          <p:cNvSpPr>
            <a:spLocks noGrp="1"/>
          </p:cNvSpPr>
          <p:nvPr>
            <p:ph type="subTitle" idx="1"/>
          </p:nvPr>
        </p:nvSpPr>
        <p:spPr/>
        <p:txBody>
          <a:bodyPr>
            <a:normAutofit/>
          </a:bodyPr>
          <a:lstStyle/>
          <a:p>
            <a:r>
              <a:rPr lang="en-US" dirty="0" smtClean="0"/>
              <a:t>Meeting with stakeholders</a:t>
            </a:r>
          </a:p>
          <a:p>
            <a:r>
              <a:rPr lang="en-US" dirty="0" smtClean="0"/>
              <a:t>2 May 2014</a:t>
            </a:r>
            <a:endParaRPr lang="en-AU" dirty="0"/>
          </a:p>
        </p:txBody>
      </p:sp>
    </p:spTree>
    <p:extLst>
      <p:ext uri="{BB962C8B-B14F-4D97-AF65-F5344CB8AC3E}">
        <p14:creationId xmlns:p14="http://schemas.microsoft.com/office/powerpoint/2010/main" xmlns="" val="4283616291"/>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The ToR:</a:t>
            </a:r>
          </a:p>
          <a:p>
            <a:pPr marL="109728" indent="0">
              <a:buNone/>
            </a:pPr>
            <a:endParaRPr lang="en-US" dirty="0" smtClean="0"/>
          </a:p>
          <a:p>
            <a:r>
              <a:rPr lang="en-US" dirty="0" smtClean="0"/>
              <a:t>require the </a:t>
            </a:r>
            <a:r>
              <a:rPr lang="en-AU" dirty="0" smtClean="0"/>
              <a:t>Expert </a:t>
            </a:r>
            <a:r>
              <a:rPr lang="en-AU" dirty="0"/>
              <a:t>Panel </a:t>
            </a:r>
            <a:r>
              <a:rPr lang="en-AU" dirty="0" smtClean="0"/>
              <a:t>to assess </a:t>
            </a:r>
            <a:r>
              <a:rPr lang="en-AU" dirty="0"/>
              <a:t>the Declared Commercial Fishing Activity, particularly the potential for the activity to result in adverse environmental </a:t>
            </a:r>
            <a:r>
              <a:rPr lang="en-AU" dirty="0" smtClean="0"/>
              <a:t>impacts; and</a:t>
            </a:r>
          </a:p>
          <a:p>
            <a:pPr marL="393192" lvl="1" indent="0">
              <a:buNone/>
            </a:pPr>
            <a:endParaRPr lang="en-AU" dirty="0"/>
          </a:p>
          <a:p>
            <a:r>
              <a:rPr lang="en-US" dirty="0" smtClean="0"/>
              <a:t>prescribe the manner in which the Panel will carry out the assessment</a:t>
            </a:r>
            <a:endParaRPr lang="en-AU" dirty="0"/>
          </a:p>
        </p:txBody>
      </p:sp>
      <p:sp>
        <p:nvSpPr>
          <p:cNvPr id="3" name="Title 2"/>
          <p:cNvSpPr>
            <a:spLocks noGrp="1"/>
          </p:cNvSpPr>
          <p:nvPr>
            <p:ph type="title"/>
          </p:nvPr>
        </p:nvSpPr>
        <p:spPr/>
        <p:txBody>
          <a:bodyPr/>
          <a:lstStyle/>
          <a:p>
            <a:r>
              <a:rPr lang="en-US" dirty="0" smtClean="0"/>
              <a:t>Terms of Reference</a:t>
            </a:r>
            <a:endParaRPr lang="en-AU" dirty="0"/>
          </a:p>
        </p:txBody>
      </p:sp>
    </p:spTree>
    <p:extLst>
      <p:ext uri="{BB962C8B-B14F-4D97-AF65-F5344CB8AC3E}">
        <p14:creationId xmlns:p14="http://schemas.microsoft.com/office/powerpoint/2010/main" xmlns="" val="3797128141"/>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endParaRPr lang="en-US" dirty="0" smtClean="0"/>
          </a:p>
          <a:p>
            <a:pPr marL="624078" indent="-514350">
              <a:buFont typeface="+mj-lt"/>
              <a:buAutoNum type="arabicPeriod"/>
            </a:pPr>
            <a:r>
              <a:rPr lang="en-US" dirty="0" smtClean="0"/>
              <a:t>The nature and extent of interactions with EPBC </a:t>
            </a:r>
            <a:r>
              <a:rPr lang="en-US" dirty="0"/>
              <a:t>Act protected species (</a:t>
            </a:r>
            <a:r>
              <a:rPr lang="en-US" dirty="0" smtClean="0"/>
              <a:t>particularly seals </a:t>
            </a:r>
            <a:r>
              <a:rPr lang="en-US" dirty="0"/>
              <a:t>and  </a:t>
            </a:r>
            <a:r>
              <a:rPr lang="en-US" dirty="0" smtClean="0"/>
              <a:t>dolphins)</a:t>
            </a:r>
            <a:endParaRPr lang="en-AU" dirty="0"/>
          </a:p>
          <a:p>
            <a:pPr marL="850392" lvl="1" indent="-457200">
              <a:buFont typeface="+mj-lt"/>
              <a:buAutoNum type="arabicPeriod"/>
            </a:pPr>
            <a:endParaRPr lang="en-US" dirty="0" smtClean="0"/>
          </a:p>
          <a:p>
            <a:pPr marL="624078" indent="-514350">
              <a:buFont typeface="+mj-lt"/>
              <a:buAutoNum type="arabicPeriod"/>
            </a:pPr>
            <a:r>
              <a:rPr lang="en-US" dirty="0"/>
              <a:t>T</a:t>
            </a:r>
            <a:r>
              <a:rPr lang="en-US" dirty="0" smtClean="0"/>
              <a:t>he potential for any localised depletion to have adverse impacts on the Commonwealth marine environment including protected predator species</a:t>
            </a:r>
          </a:p>
          <a:p>
            <a:pPr marL="850392" lvl="1" indent="-457200">
              <a:buFont typeface="+mj-lt"/>
              <a:buAutoNum type="arabicPeriod"/>
            </a:pPr>
            <a:endParaRPr lang="en-US" dirty="0" smtClean="0"/>
          </a:p>
          <a:p>
            <a:pPr marL="624078" indent="-514350">
              <a:buFont typeface="+mj-lt"/>
              <a:buAutoNum type="arabicPeriod"/>
            </a:pPr>
            <a:r>
              <a:rPr lang="en-US" dirty="0" smtClean="0"/>
              <a:t>Measures that could be taken to avoid, reduce and mitigate those impacts</a:t>
            </a:r>
          </a:p>
          <a:p>
            <a:pPr marL="850392" lvl="1" indent="-457200">
              <a:buFont typeface="+mj-lt"/>
              <a:buAutoNum type="arabicPeriod"/>
            </a:pPr>
            <a:endParaRPr lang="en-US" dirty="0" smtClean="0"/>
          </a:p>
          <a:p>
            <a:pPr marL="624078" indent="-514350">
              <a:buFont typeface="+mj-lt"/>
              <a:buAutoNum type="arabicPeriod"/>
            </a:pPr>
            <a:r>
              <a:rPr lang="en-US" dirty="0" smtClean="0"/>
              <a:t>Identify monitoring or research that could reduce uncertainties about those potential impacts</a:t>
            </a:r>
            <a:endParaRPr lang="en-AU" dirty="0"/>
          </a:p>
        </p:txBody>
      </p:sp>
      <p:sp>
        <p:nvSpPr>
          <p:cNvPr id="3" name="Title 2"/>
          <p:cNvSpPr>
            <a:spLocks noGrp="1"/>
          </p:cNvSpPr>
          <p:nvPr>
            <p:ph type="title"/>
          </p:nvPr>
        </p:nvSpPr>
        <p:spPr/>
        <p:txBody>
          <a:bodyPr>
            <a:normAutofit fontScale="90000"/>
          </a:bodyPr>
          <a:lstStyle/>
          <a:p>
            <a:r>
              <a:rPr lang="en-US" dirty="0" smtClean="0"/>
              <a:t>The task: assess environmental impacts of the DCFA</a:t>
            </a:r>
            <a:endParaRPr lang="en-AU" dirty="0"/>
          </a:p>
        </p:txBody>
      </p:sp>
    </p:spTree>
    <p:extLst>
      <p:ext uri="{BB962C8B-B14F-4D97-AF65-F5344CB8AC3E}">
        <p14:creationId xmlns:p14="http://schemas.microsoft.com/office/powerpoint/2010/main" xmlns="" val="114383921"/>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Examine scientific literature and research /monitoring</a:t>
            </a:r>
          </a:p>
          <a:p>
            <a:pPr marL="109728" indent="0">
              <a:buNone/>
            </a:pPr>
            <a:endParaRPr lang="en-US" dirty="0" smtClean="0"/>
          </a:p>
          <a:p>
            <a:r>
              <a:rPr lang="en-US" dirty="0" smtClean="0"/>
              <a:t>Consult with/seek submissions from experts in relevant scientific disciplines and those with expertise relating to the DCFA</a:t>
            </a:r>
          </a:p>
          <a:p>
            <a:pPr marL="109728" indent="0">
              <a:buNone/>
            </a:pPr>
            <a:endParaRPr lang="en-US" dirty="0" smtClean="0"/>
          </a:p>
          <a:p>
            <a:r>
              <a:rPr lang="en-US" dirty="0" smtClean="0"/>
              <a:t>Commission research</a:t>
            </a:r>
          </a:p>
          <a:p>
            <a:endParaRPr lang="en-US" dirty="0" smtClean="0"/>
          </a:p>
          <a:p>
            <a:r>
              <a:rPr lang="en-US" dirty="0" smtClean="0"/>
              <a:t>Broader consultation</a:t>
            </a:r>
          </a:p>
          <a:p>
            <a:pPr marL="109728" indent="0">
              <a:buNone/>
            </a:pPr>
            <a:endParaRPr lang="en-US" dirty="0" smtClean="0"/>
          </a:p>
        </p:txBody>
      </p:sp>
      <p:sp>
        <p:nvSpPr>
          <p:cNvPr id="3" name="Title 2"/>
          <p:cNvSpPr>
            <a:spLocks noGrp="1"/>
          </p:cNvSpPr>
          <p:nvPr>
            <p:ph type="title"/>
          </p:nvPr>
        </p:nvSpPr>
        <p:spPr/>
        <p:txBody>
          <a:bodyPr/>
          <a:lstStyle/>
          <a:p>
            <a:r>
              <a:rPr lang="en-US" dirty="0" smtClean="0"/>
              <a:t>Informing the assessment</a:t>
            </a:r>
            <a:endParaRPr lang="en-AU" dirty="0"/>
          </a:p>
        </p:txBody>
      </p:sp>
    </p:spTree>
    <p:extLst>
      <p:ext uri="{BB962C8B-B14F-4D97-AF65-F5344CB8AC3E}">
        <p14:creationId xmlns:p14="http://schemas.microsoft.com/office/powerpoint/2010/main" xmlns="" val="3939415229"/>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
            <a:ext cx="8229600" cy="5854891"/>
          </a:xfrm>
        </p:spPr>
        <p:txBody>
          <a:bodyPr>
            <a:normAutofit fontScale="92500" lnSpcReduction="20000"/>
          </a:bodyPr>
          <a:lstStyle/>
          <a:p>
            <a:pPr marL="109728" lvl="0" indent="0">
              <a:buNone/>
            </a:pPr>
            <a:r>
              <a:rPr lang="en-US" b="1" dirty="0" smtClean="0"/>
              <a:t>Information gathering</a:t>
            </a:r>
            <a:endParaRPr lang="en-AU" b="1" dirty="0" smtClean="0"/>
          </a:p>
          <a:p>
            <a:pPr lvl="0"/>
            <a:r>
              <a:rPr lang="en-AU" dirty="0" smtClean="0"/>
              <a:t>Substantive </a:t>
            </a:r>
            <a:r>
              <a:rPr lang="en-AU" dirty="0"/>
              <a:t>submissions to the interim </a:t>
            </a:r>
            <a:r>
              <a:rPr lang="en-AU" dirty="0" smtClean="0"/>
              <a:t>declaration</a:t>
            </a:r>
          </a:p>
          <a:p>
            <a:pPr marL="109728" lvl="0" indent="0">
              <a:buNone/>
            </a:pPr>
            <a:endParaRPr lang="en-AU" dirty="0" smtClean="0"/>
          </a:p>
          <a:p>
            <a:pPr lvl="0"/>
            <a:r>
              <a:rPr lang="en-AU" dirty="0" smtClean="0"/>
              <a:t>Meetings </a:t>
            </a:r>
            <a:r>
              <a:rPr lang="en-AU" dirty="0"/>
              <a:t>with </a:t>
            </a:r>
            <a:r>
              <a:rPr lang="en-AU" dirty="0" smtClean="0"/>
              <a:t>experts</a:t>
            </a:r>
          </a:p>
          <a:p>
            <a:pPr marL="109728" lvl="0" indent="0">
              <a:buNone/>
            </a:pPr>
            <a:endParaRPr lang="en-AU" dirty="0"/>
          </a:p>
          <a:p>
            <a:pPr lvl="0"/>
            <a:r>
              <a:rPr lang="en-AU" dirty="0" smtClean="0"/>
              <a:t>Invited submissions</a:t>
            </a:r>
          </a:p>
          <a:p>
            <a:pPr marL="109728" lvl="0" indent="0">
              <a:buNone/>
            </a:pPr>
            <a:endParaRPr lang="en-AU" dirty="0"/>
          </a:p>
          <a:p>
            <a:pPr lvl="0"/>
            <a:r>
              <a:rPr lang="en-AU" dirty="0" smtClean="0"/>
              <a:t>Responses </a:t>
            </a:r>
            <a:r>
              <a:rPr lang="en-AU" dirty="0"/>
              <a:t>to specific requests for information and </a:t>
            </a:r>
            <a:r>
              <a:rPr lang="en-AU" dirty="0" smtClean="0"/>
              <a:t>assistance</a:t>
            </a:r>
          </a:p>
          <a:p>
            <a:pPr marL="109728" lvl="0" indent="0">
              <a:buNone/>
            </a:pPr>
            <a:endParaRPr lang="en-AU" dirty="0"/>
          </a:p>
          <a:p>
            <a:pPr lvl="0"/>
            <a:r>
              <a:rPr lang="en-AU" dirty="0" smtClean="0"/>
              <a:t>Scientific and fisheries management literature </a:t>
            </a:r>
          </a:p>
          <a:p>
            <a:pPr marL="109728" lvl="0" indent="0">
              <a:buNone/>
            </a:pPr>
            <a:endParaRPr lang="en-AU" dirty="0"/>
          </a:p>
          <a:p>
            <a:r>
              <a:rPr lang="en-AU" dirty="0" smtClean="0"/>
              <a:t>Commissioned research</a:t>
            </a:r>
          </a:p>
          <a:p>
            <a:pPr>
              <a:buNone/>
            </a:pPr>
            <a:endParaRPr lang="en-AU" dirty="0" smtClean="0"/>
          </a:p>
          <a:p>
            <a:r>
              <a:rPr lang="en-AU" dirty="0" smtClean="0"/>
              <a:t>Stakeholder consultation</a:t>
            </a:r>
          </a:p>
          <a:p>
            <a:endParaRPr lang="en-AU" dirty="0" smtClean="0"/>
          </a:p>
          <a:p>
            <a:pPr marL="109728" lvl="0" indent="0">
              <a:buNone/>
            </a:pPr>
            <a:endParaRPr lang="en-AU" dirty="0"/>
          </a:p>
          <a:p>
            <a:endParaRPr lang="en-AU" dirty="0"/>
          </a:p>
        </p:txBody>
      </p:sp>
    </p:spTree>
    <p:extLst>
      <p:ext uri="{BB962C8B-B14F-4D97-AF65-F5344CB8AC3E}">
        <p14:creationId xmlns:p14="http://schemas.microsoft.com/office/powerpoint/2010/main" xmlns="" val="1982448364"/>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4864291"/>
          </a:xfrm>
        </p:spPr>
        <p:txBody>
          <a:bodyPr>
            <a:normAutofit fontScale="92500" lnSpcReduction="20000"/>
          </a:bodyPr>
          <a:lstStyle/>
          <a:p>
            <a:pPr lvl="0"/>
            <a:r>
              <a:rPr lang="en-AU" sz="2800" dirty="0" smtClean="0"/>
              <a:t>Two </a:t>
            </a:r>
            <a:r>
              <a:rPr lang="en-AU" sz="2800" dirty="0"/>
              <a:t>literature </a:t>
            </a:r>
            <a:r>
              <a:rPr lang="en-AU" sz="2800" dirty="0" smtClean="0"/>
              <a:t>reviews</a:t>
            </a:r>
          </a:p>
          <a:p>
            <a:pPr marL="109728" lvl="0" indent="0">
              <a:buNone/>
            </a:pPr>
            <a:endParaRPr lang="en-AU" sz="2800" dirty="0" smtClean="0"/>
          </a:p>
          <a:p>
            <a:pPr lvl="1"/>
            <a:r>
              <a:rPr lang="en-AU" sz="2400" dirty="0" smtClean="0"/>
              <a:t>impacts </a:t>
            </a:r>
            <a:r>
              <a:rPr lang="en-AU" sz="2400" dirty="0"/>
              <a:t>on </a:t>
            </a:r>
            <a:r>
              <a:rPr lang="en-AU" sz="2400" dirty="0" smtClean="0"/>
              <a:t>protected </a:t>
            </a:r>
            <a:r>
              <a:rPr lang="en-AU" sz="2400" dirty="0"/>
              <a:t>species by large  mid-water trawl </a:t>
            </a:r>
            <a:r>
              <a:rPr lang="en-AU" sz="2400" dirty="0" smtClean="0"/>
              <a:t>vessels (ToR 1)</a:t>
            </a:r>
          </a:p>
          <a:p>
            <a:pPr lvl="2"/>
            <a:r>
              <a:rPr lang="en-AU" sz="2200" dirty="0" smtClean="0"/>
              <a:t>completed</a:t>
            </a:r>
          </a:p>
          <a:p>
            <a:pPr marL="393192" lvl="1" indent="0">
              <a:buNone/>
            </a:pPr>
            <a:endParaRPr lang="en-AU" sz="2400" dirty="0"/>
          </a:p>
          <a:p>
            <a:pPr lvl="1"/>
            <a:r>
              <a:rPr lang="en-AU" sz="2400" dirty="0" smtClean="0"/>
              <a:t>impacts </a:t>
            </a:r>
            <a:r>
              <a:rPr lang="en-AU" sz="2400" dirty="0"/>
              <a:t>of localised depletion of small pelagic fishes on predators and </a:t>
            </a:r>
            <a:r>
              <a:rPr lang="en-AU" sz="2400" dirty="0" smtClean="0"/>
              <a:t>ecosystems (ToR 2)</a:t>
            </a:r>
          </a:p>
          <a:p>
            <a:pPr lvl="2"/>
            <a:r>
              <a:rPr lang="en-AU" sz="2200" dirty="0" smtClean="0"/>
              <a:t>completed</a:t>
            </a:r>
          </a:p>
          <a:p>
            <a:pPr lvl="1"/>
            <a:endParaRPr lang="en-US" sz="2400" dirty="0"/>
          </a:p>
          <a:p>
            <a:pPr marL="393192" lvl="1" indent="0">
              <a:buNone/>
            </a:pPr>
            <a:endParaRPr lang="en-AU" sz="2400" dirty="0"/>
          </a:p>
          <a:p>
            <a:r>
              <a:rPr lang="en-AU" sz="2800" dirty="0"/>
              <a:t>Mapping of </a:t>
            </a:r>
            <a:r>
              <a:rPr lang="en-AU" sz="2800" dirty="0" smtClean="0"/>
              <a:t>protected </a:t>
            </a:r>
            <a:r>
              <a:rPr lang="en-AU" sz="2800" dirty="0"/>
              <a:t>species and fishing activity in the </a:t>
            </a:r>
            <a:r>
              <a:rPr lang="en-AU" sz="2800" dirty="0" smtClean="0"/>
              <a:t>SPF (ToR 1 and 2)</a:t>
            </a:r>
          </a:p>
          <a:p>
            <a:pPr lvl="1"/>
            <a:r>
              <a:rPr lang="en-AU" sz="2400" dirty="0" smtClean="0"/>
              <a:t>underway</a:t>
            </a:r>
            <a:endParaRPr lang="en-AU" sz="2400" dirty="0"/>
          </a:p>
          <a:p>
            <a:pPr lvl="0"/>
            <a:endParaRPr lang="en-AU" sz="2800" dirty="0" smtClean="0"/>
          </a:p>
          <a:p>
            <a:pPr lvl="0"/>
            <a:endParaRPr lang="en-AU" sz="2800" dirty="0" smtClean="0"/>
          </a:p>
          <a:p>
            <a:pPr lvl="0"/>
            <a:endParaRPr lang="en-AU" sz="2800" dirty="0"/>
          </a:p>
          <a:p>
            <a:pPr lvl="0"/>
            <a:endParaRPr lang="en-AU" sz="2800" dirty="0"/>
          </a:p>
          <a:p>
            <a:endParaRPr lang="en-AU" dirty="0"/>
          </a:p>
        </p:txBody>
      </p:sp>
      <p:sp>
        <p:nvSpPr>
          <p:cNvPr id="3" name="Title 2"/>
          <p:cNvSpPr>
            <a:spLocks noGrp="1"/>
          </p:cNvSpPr>
          <p:nvPr>
            <p:ph type="title"/>
          </p:nvPr>
        </p:nvSpPr>
        <p:spPr>
          <a:xfrm>
            <a:off x="457200" y="274638"/>
            <a:ext cx="8229600" cy="733891"/>
          </a:xfrm>
        </p:spPr>
        <p:txBody>
          <a:bodyPr/>
          <a:lstStyle/>
          <a:p>
            <a:r>
              <a:rPr lang="en-US" dirty="0" smtClean="0"/>
              <a:t>Research</a:t>
            </a:r>
            <a:endParaRPr lang="en-AU" dirty="0"/>
          </a:p>
        </p:txBody>
      </p:sp>
    </p:spTree>
    <p:extLst>
      <p:ext uri="{BB962C8B-B14F-4D97-AF65-F5344CB8AC3E}">
        <p14:creationId xmlns:p14="http://schemas.microsoft.com/office/powerpoint/2010/main" xmlns="" val="1944515472"/>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AU" sz="2400" dirty="0"/>
              <a:t>Review of </a:t>
            </a:r>
            <a:r>
              <a:rPr lang="en-AU" sz="2400" dirty="0" smtClean="0"/>
              <a:t>previous genetic studies and in view of recent advances in molecular analysis recommend cost-effective options for undertaking further genetic surveys of </a:t>
            </a:r>
            <a:r>
              <a:rPr lang="en-AU" sz="2400" dirty="0"/>
              <a:t>SPF </a:t>
            </a:r>
            <a:r>
              <a:rPr lang="en-AU" sz="2400" smtClean="0"/>
              <a:t>species (</a:t>
            </a:r>
            <a:r>
              <a:rPr lang="en-AU" sz="2400" dirty="0" smtClean="0"/>
              <a:t>ToR 4) </a:t>
            </a:r>
          </a:p>
          <a:p>
            <a:pPr marL="365760" lvl="1" indent="0"/>
            <a:r>
              <a:rPr lang="en-US" sz="2000" dirty="0" smtClean="0"/>
              <a:t> underway</a:t>
            </a:r>
            <a:endParaRPr lang="en-US" sz="2000" dirty="0"/>
          </a:p>
          <a:p>
            <a:endParaRPr lang="en-AU" sz="2400" dirty="0"/>
          </a:p>
          <a:p>
            <a:pPr lvl="0"/>
            <a:r>
              <a:rPr lang="en-AU" sz="2400" dirty="0"/>
              <a:t>Technical review of bycatch mitigation devices for marine mammals in mid-water trawl </a:t>
            </a:r>
            <a:r>
              <a:rPr lang="en-AU" sz="2400" dirty="0" smtClean="0"/>
              <a:t>gear (ToR 3)</a:t>
            </a:r>
          </a:p>
          <a:p>
            <a:pPr marL="365760" lvl="1" indent="0"/>
            <a:r>
              <a:rPr lang="en-US" sz="2000" dirty="0" smtClean="0"/>
              <a:t> Underway</a:t>
            </a:r>
          </a:p>
          <a:p>
            <a:pPr marL="109728" lvl="0" indent="0">
              <a:buNone/>
            </a:pPr>
            <a:endParaRPr lang="en-AU" sz="2400" dirty="0"/>
          </a:p>
          <a:p>
            <a:pPr lvl="0"/>
            <a:r>
              <a:rPr lang="en-US" sz="2400" dirty="0" smtClean="0"/>
              <a:t>Technical Assessment: Role </a:t>
            </a:r>
            <a:r>
              <a:rPr lang="en-US" sz="2400" dirty="0"/>
              <a:t>of spatial management in mitigating the effects of the DCFA on protected </a:t>
            </a:r>
            <a:r>
              <a:rPr lang="en-US" sz="2400" dirty="0" smtClean="0"/>
              <a:t>species [ToR 3]</a:t>
            </a:r>
          </a:p>
          <a:p>
            <a:pPr lvl="1"/>
            <a:r>
              <a:rPr lang="en-US" sz="2000" dirty="0" smtClean="0"/>
              <a:t>Tender in progress</a:t>
            </a:r>
            <a:endParaRPr lang="en-AU" sz="2000" dirty="0"/>
          </a:p>
          <a:p>
            <a:endParaRPr lang="en-AU" dirty="0"/>
          </a:p>
        </p:txBody>
      </p:sp>
      <p:sp>
        <p:nvSpPr>
          <p:cNvPr id="3" name="Title 2"/>
          <p:cNvSpPr>
            <a:spLocks noGrp="1"/>
          </p:cNvSpPr>
          <p:nvPr>
            <p:ph type="title"/>
          </p:nvPr>
        </p:nvSpPr>
        <p:spPr/>
        <p:txBody>
          <a:bodyPr/>
          <a:lstStyle/>
          <a:p>
            <a:r>
              <a:rPr lang="en-US" dirty="0"/>
              <a:t>Research</a:t>
            </a:r>
            <a:endParaRPr lang="en-AU" dirty="0"/>
          </a:p>
        </p:txBody>
      </p:sp>
    </p:spTree>
    <p:extLst>
      <p:ext uri="{BB962C8B-B14F-4D97-AF65-F5344CB8AC3E}">
        <p14:creationId xmlns:p14="http://schemas.microsoft.com/office/powerpoint/2010/main" xmlns="" val="3170990012"/>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0"/>
            <a:ext cx="8229600" cy="4940491"/>
          </a:xfrm>
        </p:spPr>
        <p:txBody>
          <a:bodyPr>
            <a:normAutofit lnSpcReduction="10000"/>
          </a:bodyPr>
          <a:lstStyle/>
          <a:p>
            <a:r>
              <a:rPr lang="en-US" dirty="0" smtClean="0"/>
              <a:t>CSIRO</a:t>
            </a:r>
          </a:p>
          <a:p>
            <a:pPr lvl="1">
              <a:buFont typeface="Courier New" panose="02070309020205020404" pitchFamily="49" charset="0"/>
              <a:buChar char="o"/>
            </a:pPr>
            <a:r>
              <a:rPr lang="en-US" dirty="0" smtClean="0"/>
              <a:t>Marine resource assessment</a:t>
            </a:r>
          </a:p>
          <a:p>
            <a:pPr lvl="1"/>
            <a:r>
              <a:rPr lang="en-US" dirty="0" smtClean="0"/>
              <a:t>Ecosystem modelling</a:t>
            </a:r>
          </a:p>
          <a:p>
            <a:pPr lvl="1"/>
            <a:r>
              <a:rPr lang="en-US" dirty="0" smtClean="0"/>
              <a:t>Oceanography</a:t>
            </a:r>
          </a:p>
          <a:p>
            <a:pPr marL="393192" lvl="1" indent="0">
              <a:buNone/>
            </a:pPr>
            <a:endParaRPr lang="en-AU" dirty="0" smtClean="0"/>
          </a:p>
          <a:p>
            <a:r>
              <a:rPr lang="en-US" dirty="0"/>
              <a:t>FRDC </a:t>
            </a:r>
            <a:endParaRPr lang="en-US" dirty="0" smtClean="0"/>
          </a:p>
          <a:p>
            <a:pPr lvl="1"/>
            <a:r>
              <a:rPr lang="en-US" dirty="0"/>
              <a:t>R</a:t>
            </a:r>
            <a:r>
              <a:rPr lang="en-US" dirty="0" smtClean="0"/>
              <a:t>elevant research</a:t>
            </a:r>
          </a:p>
          <a:p>
            <a:pPr marL="393192" lvl="1" indent="0">
              <a:buNone/>
            </a:pPr>
            <a:endParaRPr lang="en-US" dirty="0" smtClean="0"/>
          </a:p>
          <a:p>
            <a:r>
              <a:rPr lang="en-US" dirty="0" smtClean="0"/>
              <a:t>Institute of Marine and Antarctic Studies (IMAS)</a:t>
            </a:r>
          </a:p>
          <a:p>
            <a:pPr lvl="1"/>
            <a:r>
              <a:rPr lang="en-US" dirty="0" smtClean="0"/>
              <a:t>Fishing practices</a:t>
            </a:r>
          </a:p>
          <a:p>
            <a:pPr lvl="1"/>
            <a:r>
              <a:rPr lang="en-US" dirty="0" smtClean="0"/>
              <a:t>Bycatch mitigation</a:t>
            </a:r>
          </a:p>
          <a:p>
            <a:pPr marL="452628" lvl="1" indent="-342900">
              <a:buClr>
                <a:schemeClr val="accent1">
                  <a:lumMod val="40000"/>
                  <a:lumOff val="60000"/>
                </a:schemeClr>
              </a:buClr>
              <a:buFont typeface="Courier New" panose="02070309020205020404" pitchFamily="49" charset="0"/>
              <a:buChar char="o"/>
            </a:pPr>
            <a:endParaRPr lang="en-US" dirty="0" smtClean="0"/>
          </a:p>
          <a:p>
            <a:pPr marL="452628" lvl="1" indent="-342900">
              <a:buClr>
                <a:schemeClr val="accent1">
                  <a:lumMod val="40000"/>
                  <a:lumOff val="60000"/>
                </a:schemeClr>
              </a:buClr>
              <a:buFont typeface="Courier New" panose="02070309020205020404" pitchFamily="49" charset="0"/>
              <a:buChar char="o"/>
            </a:pPr>
            <a:endParaRPr lang="en-US" dirty="0"/>
          </a:p>
          <a:p>
            <a:pPr marL="690372" lvl="2" indent="-342900">
              <a:spcBef>
                <a:spcPts val="400"/>
              </a:spcBef>
              <a:buClr>
                <a:schemeClr val="accent1">
                  <a:lumMod val="40000"/>
                  <a:lumOff val="60000"/>
                </a:schemeClr>
              </a:buClr>
              <a:buSzPct val="68000"/>
              <a:buFont typeface="Courier New" panose="02070309020205020404" pitchFamily="49" charset="0"/>
              <a:buChar char="o"/>
            </a:pPr>
            <a:endParaRPr lang="en-US" dirty="0" smtClean="0"/>
          </a:p>
          <a:p>
            <a:pPr marL="690372" lvl="2" indent="-342900">
              <a:spcBef>
                <a:spcPts val="400"/>
              </a:spcBef>
              <a:buClr>
                <a:schemeClr val="accent1">
                  <a:lumMod val="40000"/>
                  <a:lumOff val="60000"/>
                </a:schemeClr>
              </a:buClr>
              <a:buSzPct val="68000"/>
              <a:buFont typeface="Courier New" panose="02070309020205020404" pitchFamily="49" charset="0"/>
              <a:buChar char="o"/>
            </a:pPr>
            <a:endParaRPr lang="en-US" dirty="0"/>
          </a:p>
          <a:p>
            <a:endParaRPr lang="en-US" dirty="0"/>
          </a:p>
          <a:p>
            <a:pPr lvl="1"/>
            <a:endParaRPr lang="en-US" dirty="0"/>
          </a:p>
          <a:p>
            <a:pPr lvl="1"/>
            <a:endParaRPr lang="en-US" dirty="0" smtClean="0"/>
          </a:p>
          <a:p>
            <a:pPr lvl="1"/>
            <a:endParaRPr lang="en-US" dirty="0" smtClean="0"/>
          </a:p>
        </p:txBody>
      </p:sp>
      <p:sp>
        <p:nvSpPr>
          <p:cNvPr id="3" name="Title 2"/>
          <p:cNvSpPr>
            <a:spLocks noGrp="1"/>
          </p:cNvSpPr>
          <p:nvPr>
            <p:ph type="title"/>
          </p:nvPr>
        </p:nvSpPr>
        <p:spPr>
          <a:xfrm>
            <a:off x="457200" y="274638"/>
            <a:ext cx="8229600" cy="715962"/>
          </a:xfrm>
        </p:spPr>
        <p:txBody>
          <a:bodyPr>
            <a:normAutofit fontScale="90000"/>
          </a:bodyPr>
          <a:lstStyle/>
          <a:p>
            <a:r>
              <a:rPr lang="en-US" dirty="0" smtClean="0"/>
              <a:t>Consultation: Scientific Experts</a:t>
            </a:r>
            <a:endParaRPr lang="en-AU" dirty="0"/>
          </a:p>
        </p:txBody>
      </p:sp>
    </p:spTree>
    <p:extLst>
      <p:ext uri="{BB962C8B-B14F-4D97-AF65-F5344CB8AC3E}">
        <p14:creationId xmlns:p14="http://schemas.microsoft.com/office/powerpoint/2010/main" xmlns="" val="3987463805"/>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University of Western Australia</a:t>
            </a:r>
          </a:p>
          <a:p>
            <a:pPr lvl="1"/>
            <a:r>
              <a:rPr lang="en-US" dirty="0"/>
              <a:t>Marine </a:t>
            </a:r>
            <a:r>
              <a:rPr lang="en-US" dirty="0" smtClean="0"/>
              <a:t>ecology</a:t>
            </a:r>
          </a:p>
          <a:p>
            <a:pPr marL="393192" lvl="1" indent="0">
              <a:buNone/>
            </a:pPr>
            <a:endParaRPr lang="en-US" dirty="0"/>
          </a:p>
          <a:p>
            <a:pPr marL="365760" lvl="1" indent="-256032">
              <a:spcBef>
                <a:spcPts val="400"/>
              </a:spcBef>
              <a:buSzPct val="68000"/>
              <a:buFont typeface="Wingdings 3"/>
              <a:buChar char=""/>
            </a:pPr>
            <a:r>
              <a:rPr lang="en-US" dirty="0"/>
              <a:t>SARDI</a:t>
            </a:r>
          </a:p>
          <a:p>
            <a:pPr marL="690372" lvl="2" indent="-342900">
              <a:spcBef>
                <a:spcPts val="400"/>
              </a:spcBef>
              <a:buClr>
                <a:schemeClr val="accent1">
                  <a:lumMod val="40000"/>
                  <a:lumOff val="60000"/>
                </a:schemeClr>
              </a:buClr>
              <a:buSzPct val="68000"/>
              <a:buFont typeface="Courier New" panose="02070309020205020404" pitchFamily="49" charset="0"/>
              <a:buChar char="o"/>
            </a:pPr>
            <a:r>
              <a:rPr lang="en-US" dirty="0"/>
              <a:t>Relevant research</a:t>
            </a:r>
          </a:p>
          <a:p>
            <a:pPr marL="690372" lvl="2" indent="-342900">
              <a:spcBef>
                <a:spcPts val="400"/>
              </a:spcBef>
              <a:buClr>
                <a:schemeClr val="accent1">
                  <a:lumMod val="40000"/>
                  <a:lumOff val="60000"/>
                </a:schemeClr>
              </a:buClr>
              <a:buSzPct val="68000"/>
              <a:buFont typeface="Courier New" panose="02070309020205020404" pitchFamily="49" charset="0"/>
              <a:buChar char="o"/>
            </a:pPr>
            <a:r>
              <a:rPr lang="en-US" dirty="0"/>
              <a:t>Fisheries resource </a:t>
            </a:r>
            <a:r>
              <a:rPr lang="en-US" dirty="0" smtClean="0"/>
              <a:t>assessment</a:t>
            </a:r>
          </a:p>
          <a:p>
            <a:pPr marL="690372" lvl="2" indent="-342900">
              <a:spcBef>
                <a:spcPts val="400"/>
              </a:spcBef>
              <a:buClr>
                <a:schemeClr val="accent1">
                  <a:lumMod val="40000"/>
                  <a:lumOff val="60000"/>
                </a:schemeClr>
              </a:buClr>
              <a:buSzPct val="68000"/>
              <a:buFont typeface="Courier New" panose="02070309020205020404" pitchFamily="49" charset="0"/>
              <a:buChar char="o"/>
            </a:pPr>
            <a:endParaRPr lang="en-US" dirty="0"/>
          </a:p>
          <a:p>
            <a:pPr marL="310896" indent="-457200">
              <a:buClr>
                <a:schemeClr val="accent1">
                  <a:lumMod val="40000"/>
                  <a:lumOff val="60000"/>
                </a:schemeClr>
              </a:buClr>
              <a:buFont typeface="Wingdings" panose="05000000000000000000" pitchFamily="2" charset="2"/>
              <a:buChar char="Ø"/>
            </a:pPr>
            <a:r>
              <a:rPr lang="en-US" sz="2400" dirty="0" smtClean="0"/>
              <a:t>Private Consultants</a:t>
            </a:r>
            <a:endParaRPr lang="en-US" sz="2400" dirty="0"/>
          </a:p>
          <a:p>
            <a:pPr marL="690372" lvl="2" indent="-342900">
              <a:buClr>
                <a:schemeClr val="accent1">
                  <a:lumMod val="40000"/>
                  <a:lumOff val="60000"/>
                </a:schemeClr>
              </a:buClr>
              <a:buFont typeface="Courier New" panose="02070309020205020404" pitchFamily="49" charset="0"/>
              <a:buChar char="o"/>
            </a:pPr>
            <a:r>
              <a:rPr lang="en-US" dirty="0"/>
              <a:t>DEPM</a:t>
            </a:r>
          </a:p>
          <a:p>
            <a:endParaRPr lang="en-AU" dirty="0"/>
          </a:p>
        </p:txBody>
      </p:sp>
      <p:sp>
        <p:nvSpPr>
          <p:cNvPr id="3" name="Title 2"/>
          <p:cNvSpPr>
            <a:spLocks noGrp="1"/>
          </p:cNvSpPr>
          <p:nvPr>
            <p:ph type="title"/>
          </p:nvPr>
        </p:nvSpPr>
        <p:spPr/>
        <p:txBody>
          <a:bodyPr/>
          <a:lstStyle/>
          <a:p>
            <a:r>
              <a:rPr lang="en-US" dirty="0"/>
              <a:t>Consultation: Scientific Experts</a:t>
            </a:r>
            <a:endParaRPr lang="en-AU" dirty="0"/>
          </a:p>
        </p:txBody>
      </p:sp>
    </p:spTree>
    <p:extLst>
      <p:ext uri="{BB962C8B-B14F-4D97-AF65-F5344CB8AC3E}">
        <p14:creationId xmlns:p14="http://schemas.microsoft.com/office/powerpoint/2010/main" xmlns="" val="372424885"/>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Existing and proposed management</a:t>
            </a:r>
          </a:p>
          <a:p>
            <a:pPr lvl="1"/>
            <a:r>
              <a:rPr lang="en-US" dirty="0" smtClean="0"/>
              <a:t>AFMA</a:t>
            </a:r>
          </a:p>
          <a:p>
            <a:pPr lvl="1"/>
            <a:r>
              <a:rPr lang="en-US" dirty="0" smtClean="0"/>
              <a:t>IMAS</a:t>
            </a:r>
          </a:p>
          <a:p>
            <a:pPr lvl="1"/>
            <a:r>
              <a:rPr lang="en-US" dirty="0" smtClean="0"/>
              <a:t>CSIRO</a:t>
            </a:r>
          </a:p>
          <a:p>
            <a:pPr lvl="1"/>
            <a:r>
              <a:rPr lang="en-US" dirty="0" smtClean="0"/>
              <a:t>Independent consultant</a:t>
            </a:r>
            <a:endParaRPr lang="en-US" dirty="0"/>
          </a:p>
          <a:p>
            <a:endParaRPr lang="en-US" dirty="0" smtClean="0"/>
          </a:p>
          <a:p>
            <a:pPr marL="109728" indent="0">
              <a:buNone/>
            </a:pPr>
            <a:endParaRPr lang="en-US" dirty="0" smtClean="0"/>
          </a:p>
          <a:p>
            <a:r>
              <a:rPr lang="en-US" dirty="0" smtClean="0"/>
              <a:t>EPBC Act requirements</a:t>
            </a:r>
          </a:p>
          <a:p>
            <a:pPr lvl="1"/>
            <a:r>
              <a:rPr lang="en-US" dirty="0" smtClean="0"/>
              <a:t>Briefings from the Department of the Environment</a:t>
            </a:r>
            <a:endParaRPr lang="en-AU" dirty="0"/>
          </a:p>
        </p:txBody>
      </p:sp>
      <p:sp>
        <p:nvSpPr>
          <p:cNvPr id="3" name="Title 2"/>
          <p:cNvSpPr>
            <a:spLocks noGrp="1"/>
          </p:cNvSpPr>
          <p:nvPr>
            <p:ph type="title"/>
          </p:nvPr>
        </p:nvSpPr>
        <p:spPr/>
        <p:txBody>
          <a:bodyPr>
            <a:normAutofit fontScale="90000"/>
          </a:bodyPr>
          <a:lstStyle/>
          <a:p>
            <a:r>
              <a:rPr lang="en-US" dirty="0" smtClean="0"/>
              <a:t>Consultation –management and EPBC Act </a:t>
            </a:r>
            <a:endParaRPr lang="en-AU" dirty="0"/>
          </a:p>
        </p:txBody>
      </p:sp>
    </p:spTree>
    <p:extLst>
      <p:ext uri="{BB962C8B-B14F-4D97-AF65-F5344CB8AC3E}">
        <p14:creationId xmlns:p14="http://schemas.microsoft.com/office/powerpoint/2010/main" xmlns="" val="620422489"/>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Institute of Marine and Antarctic </a:t>
            </a:r>
            <a:r>
              <a:rPr lang="en-US" dirty="0" smtClean="0"/>
              <a:t>Studies</a:t>
            </a:r>
          </a:p>
          <a:p>
            <a:pPr marL="109728" indent="0">
              <a:buNone/>
            </a:pPr>
            <a:endParaRPr lang="en-US" dirty="0" smtClean="0"/>
          </a:p>
          <a:p>
            <a:r>
              <a:rPr lang="en-US" dirty="0" smtClean="0"/>
              <a:t>Mid-water trawl fishing operators</a:t>
            </a:r>
          </a:p>
          <a:p>
            <a:endParaRPr lang="en-US" dirty="0" smtClean="0"/>
          </a:p>
          <a:p>
            <a:pPr lvl="1"/>
            <a:r>
              <a:rPr lang="en-US" dirty="0" smtClean="0"/>
              <a:t>SPF/DCFA</a:t>
            </a:r>
          </a:p>
          <a:p>
            <a:pPr marL="393192" lvl="1" indent="0">
              <a:buNone/>
            </a:pPr>
            <a:endParaRPr lang="en-US" dirty="0" smtClean="0"/>
          </a:p>
          <a:p>
            <a:pPr lvl="1"/>
            <a:r>
              <a:rPr lang="en-US" dirty="0" smtClean="0"/>
              <a:t>HIMI</a:t>
            </a:r>
          </a:p>
          <a:p>
            <a:pPr lvl="1"/>
            <a:endParaRPr lang="en-US" dirty="0" smtClean="0"/>
          </a:p>
          <a:p>
            <a:pPr lvl="1"/>
            <a:r>
              <a:rPr lang="en-US" dirty="0" smtClean="0"/>
              <a:t>SESSF</a:t>
            </a:r>
          </a:p>
          <a:p>
            <a:pPr lvl="1"/>
            <a:r>
              <a:rPr lang="en-US" dirty="0" smtClean="0"/>
              <a:t>Overseas fisheries including New Zealand</a:t>
            </a:r>
          </a:p>
          <a:p>
            <a:pPr marL="630936" lvl="2" indent="0">
              <a:buNone/>
            </a:pPr>
            <a:endParaRPr lang="en-US" dirty="0"/>
          </a:p>
          <a:p>
            <a:pPr marL="109728" indent="0">
              <a:buNone/>
            </a:pPr>
            <a:endParaRPr lang="en-AU" dirty="0"/>
          </a:p>
        </p:txBody>
      </p:sp>
      <p:sp>
        <p:nvSpPr>
          <p:cNvPr id="3" name="Title 2"/>
          <p:cNvSpPr>
            <a:spLocks noGrp="1"/>
          </p:cNvSpPr>
          <p:nvPr>
            <p:ph type="title"/>
          </p:nvPr>
        </p:nvSpPr>
        <p:spPr/>
        <p:txBody>
          <a:bodyPr>
            <a:normAutofit fontScale="90000"/>
          </a:bodyPr>
          <a:lstStyle/>
          <a:p>
            <a:r>
              <a:rPr lang="en-US" dirty="0" smtClean="0"/>
              <a:t>Consultation –fishing operations and bycatch mitigation </a:t>
            </a:r>
            <a:endParaRPr lang="en-AU" dirty="0"/>
          </a:p>
        </p:txBody>
      </p:sp>
    </p:spTree>
    <p:extLst>
      <p:ext uri="{BB962C8B-B14F-4D97-AF65-F5344CB8AC3E}">
        <p14:creationId xmlns:p14="http://schemas.microsoft.com/office/powerpoint/2010/main" xmlns="" val="207489800"/>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lvl="0"/>
            <a:r>
              <a:rPr lang="en-AU" dirty="0"/>
              <a:t>Ms Mary Lack (Chair), Director, Shellack Pty Ltd</a:t>
            </a:r>
          </a:p>
          <a:p>
            <a:pPr lvl="0"/>
            <a:endParaRPr lang="en-AU" dirty="0"/>
          </a:p>
          <a:p>
            <a:pPr lvl="0"/>
            <a:r>
              <a:rPr lang="en-AU" dirty="0"/>
              <a:t>Dr Catherine Bulman, </a:t>
            </a:r>
            <a:r>
              <a:rPr lang="en-AU" dirty="0" smtClean="0"/>
              <a:t>Research Scientist, CSIRO Marine &amp; Atmospheric Research</a:t>
            </a:r>
            <a:endParaRPr lang="en-AU" dirty="0"/>
          </a:p>
          <a:p>
            <a:pPr lvl="0"/>
            <a:endParaRPr lang="en-AU" dirty="0"/>
          </a:p>
          <a:p>
            <a:pPr lvl="0"/>
            <a:r>
              <a:rPr lang="en-AU" dirty="0" smtClean="0"/>
              <a:t>Assoc. Prof. </a:t>
            </a:r>
            <a:r>
              <a:rPr lang="en-AU" dirty="0"/>
              <a:t>Simon Goldsworthy</a:t>
            </a:r>
            <a:r>
              <a:rPr lang="en-AU" dirty="0" smtClean="0"/>
              <a:t>, </a:t>
            </a:r>
            <a:r>
              <a:rPr lang="en-AU" dirty="0"/>
              <a:t> </a:t>
            </a:r>
            <a:r>
              <a:rPr lang="en-AU" dirty="0" smtClean="0"/>
              <a:t>Principal Scientist, Threatened</a:t>
            </a:r>
            <a:r>
              <a:rPr lang="en-AU" dirty="0"/>
              <a:t>, Endangered and Protected </a:t>
            </a:r>
            <a:r>
              <a:rPr lang="en-AU" dirty="0" smtClean="0"/>
              <a:t>Species, South Australian Research and Development Institute (SARDI)</a:t>
            </a:r>
            <a:endParaRPr lang="en-AU" dirty="0"/>
          </a:p>
          <a:p>
            <a:pPr marL="109728" lvl="0" indent="0">
              <a:buNone/>
            </a:pPr>
            <a:endParaRPr lang="en-AU" dirty="0"/>
          </a:p>
          <a:p>
            <a:pPr lvl="0"/>
            <a:r>
              <a:rPr lang="en-AU" dirty="0" smtClean="0"/>
              <a:t>Prof. </a:t>
            </a:r>
            <a:r>
              <a:rPr lang="en-AU" dirty="0"/>
              <a:t>Peter Harrison, Director, Marine Ecology Research Centre, </a:t>
            </a:r>
            <a:r>
              <a:rPr lang="en-AU" dirty="0" smtClean="0"/>
              <a:t>Southern Cross University (SCU)</a:t>
            </a:r>
            <a:endParaRPr lang="en-AU" dirty="0"/>
          </a:p>
          <a:p>
            <a:endParaRPr lang="en-AU" dirty="0"/>
          </a:p>
        </p:txBody>
      </p:sp>
      <p:sp>
        <p:nvSpPr>
          <p:cNvPr id="3" name="Title 2"/>
          <p:cNvSpPr>
            <a:spLocks noGrp="1"/>
          </p:cNvSpPr>
          <p:nvPr>
            <p:ph type="title"/>
          </p:nvPr>
        </p:nvSpPr>
        <p:spPr/>
        <p:txBody>
          <a:bodyPr/>
          <a:lstStyle/>
          <a:p>
            <a:r>
              <a:rPr lang="en-US" dirty="0" smtClean="0"/>
              <a:t>The panel</a:t>
            </a:r>
            <a:endParaRPr lang="en-AU" dirty="0"/>
          </a:p>
        </p:txBody>
      </p:sp>
    </p:spTree>
    <p:extLst>
      <p:ext uri="{BB962C8B-B14F-4D97-AF65-F5344CB8AC3E}">
        <p14:creationId xmlns:p14="http://schemas.microsoft.com/office/powerpoint/2010/main" xmlns="" val="4218826708"/>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Meeting with Australian Government agencies</a:t>
            </a:r>
          </a:p>
          <a:p>
            <a:endParaRPr lang="en-US" dirty="0"/>
          </a:p>
          <a:p>
            <a:r>
              <a:rPr lang="en-US" dirty="0" smtClean="0"/>
              <a:t>Three meetings today</a:t>
            </a:r>
          </a:p>
          <a:p>
            <a:pPr lvl="1"/>
            <a:r>
              <a:rPr lang="en-US" dirty="0" smtClean="0"/>
              <a:t>NGOs, Indigenous community and scientists</a:t>
            </a:r>
          </a:p>
          <a:p>
            <a:pPr lvl="1"/>
            <a:r>
              <a:rPr lang="en-US" dirty="0" smtClean="0"/>
              <a:t>Recreational fishers</a:t>
            </a:r>
          </a:p>
          <a:p>
            <a:pPr lvl="1"/>
            <a:r>
              <a:rPr lang="en-US" dirty="0" smtClean="0"/>
              <a:t>Commercial fishing industry, scientific and management advisory bodies and State government agencies</a:t>
            </a:r>
          </a:p>
        </p:txBody>
      </p:sp>
      <p:sp>
        <p:nvSpPr>
          <p:cNvPr id="3" name="Title 2"/>
          <p:cNvSpPr>
            <a:spLocks noGrp="1"/>
          </p:cNvSpPr>
          <p:nvPr>
            <p:ph type="title"/>
          </p:nvPr>
        </p:nvSpPr>
        <p:spPr/>
        <p:txBody>
          <a:bodyPr/>
          <a:lstStyle/>
          <a:p>
            <a:r>
              <a:rPr lang="en-US" dirty="0" smtClean="0"/>
              <a:t>Consultation - other</a:t>
            </a:r>
            <a:endParaRPr lang="en-AU" dirty="0"/>
          </a:p>
        </p:txBody>
      </p:sp>
    </p:spTree>
    <p:extLst>
      <p:ext uri="{BB962C8B-B14F-4D97-AF65-F5344CB8AC3E}">
        <p14:creationId xmlns:p14="http://schemas.microsoft.com/office/powerpoint/2010/main" xmlns="" val="205992302"/>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Questions?</a:t>
            </a:r>
            <a:endParaRPr lang="en-AU" dirty="0"/>
          </a:p>
        </p:txBody>
      </p:sp>
    </p:spTree>
    <p:extLst>
      <p:ext uri="{BB962C8B-B14F-4D97-AF65-F5344CB8AC3E}">
        <p14:creationId xmlns:p14="http://schemas.microsoft.com/office/powerpoint/2010/main" xmlns="" val="3693097420"/>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057400"/>
            <a:ext cx="8229600" cy="3949891"/>
          </a:xfrm>
        </p:spPr>
        <p:txBody>
          <a:bodyPr/>
          <a:lstStyle/>
          <a:p>
            <a:r>
              <a:rPr lang="en-US" dirty="0" smtClean="0"/>
              <a:t>Issues raised by the Terms of Reference?</a:t>
            </a:r>
          </a:p>
          <a:p>
            <a:endParaRPr lang="en-US" dirty="0"/>
          </a:p>
          <a:p>
            <a:endParaRPr lang="en-US" dirty="0" smtClean="0"/>
          </a:p>
          <a:p>
            <a:r>
              <a:rPr lang="en-US" dirty="0" smtClean="0"/>
              <a:t>Other information or sources of information?</a:t>
            </a:r>
          </a:p>
          <a:p>
            <a:endParaRPr lang="en-US" dirty="0"/>
          </a:p>
          <a:p>
            <a:endParaRPr lang="en-US" dirty="0" smtClean="0"/>
          </a:p>
          <a:p>
            <a:endParaRPr lang="en-AU" dirty="0"/>
          </a:p>
        </p:txBody>
      </p:sp>
      <p:sp>
        <p:nvSpPr>
          <p:cNvPr id="3" name="Title 2"/>
          <p:cNvSpPr>
            <a:spLocks noGrp="1"/>
          </p:cNvSpPr>
          <p:nvPr>
            <p:ph type="title"/>
          </p:nvPr>
        </p:nvSpPr>
        <p:spPr/>
        <p:txBody>
          <a:bodyPr/>
          <a:lstStyle/>
          <a:p>
            <a:r>
              <a:rPr lang="en-US" dirty="0" smtClean="0"/>
              <a:t>Discussion</a:t>
            </a:r>
            <a:endParaRPr lang="en-AU" dirty="0"/>
          </a:p>
        </p:txBody>
      </p:sp>
    </p:spTree>
    <p:extLst>
      <p:ext uri="{BB962C8B-B14F-4D97-AF65-F5344CB8AC3E}">
        <p14:creationId xmlns:p14="http://schemas.microsoft.com/office/powerpoint/2010/main" xmlns="" val="2935163053"/>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pPr marL="109728" indent="0">
              <a:buNone/>
            </a:pPr>
            <a:r>
              <a:rPr lang="en-AU" b="1" dirty="0"/>
              <a:t>The Expert Panel will assess and advise on</a:t>
            </a:r>
            <a:r>
              <a:rPr lang="en-AU" dirty="0"/>
              <a:t>:</a:t>
            </a:r>
          </a:p>
          <a:p>
            <a:pPr lvl="0"/>
            <a:r>
              <a:rPr lang="en-AU" dirty="0"/>
              <a:t>the likely nature and extent of direct interactions of the Declared Commercial Fishing Activity with species protected under the EPBC Act, particularly seals and dolphins;</a:t>
            </a:r>
          </a:p>
          <a:p>
            <a:pPr lvl="0"/>
            <a:r>
              <a:rPr lang="en-AU" dirty="0"/>
              <a:t>the potential for any localised depletion of target species (arising from the Declared Commercial Fishing Activity) to result in adverse impacts to the Commonwealth marine environment, including the target species’ predators protected under the EPBC Act; </a:t>
            </a:r>
          </a:p>
          <a:p>
            <a:pPr lvl="0"/>
            <a:r>
              <a:rPr lang="en-AU" dirty="0"/>
              <a:t>actions that could be taken by operators of the Declared Commercial Fishing Activity or relevant regulatory authorities to avoid, reduce and mitigate adverse environmental impacts of the activity; </a:t>
            </a:r>
          </a:p>
          <a:p>
            <a:pPr lvl="0"/>
            <a:r>
              <a:rPr lang="en-AU" dirty="0"/>
              <a:t>monitoring or scientific research that would reduce any uncertainties about the potential for adverse environmental impacts resulting from the Declared Commercial Fishing Activity; </a:t>
            </a:r>
          </a:p>
          <a:p>
            <a:pPr lvl="0"/>
            <a:r>
              <a:rPr lang="en-AU" dirty="0"/>
              <a:t>any other matters about the environmental impacts of the Declared Commercial Fishing Activity that the Expert Panel considers relevant to its assessment; and</a:t>
            </a:r>
          </a:p>
          <a:p>
            <a:pPr lvl="0"/>
            <a:r>
              <a:rPr lang="en-AU" dirty="0"/>
              <a:t>other related matters that may be referred to it by the Minister.</a:t>
            </a:r>
          </a:p>
          <a:p>
            <a:endParaRPr lang="en-AU" dirty="0"/>
          </a:p>
        </p:txBody>
      </p:sp>
      <p:sp>
        <p:nvSpPr>
          <p:cNvPr id="3" name="Title 2"/>
          <p:cNvSpPr>
            <a:spLocks noGrp="1"/>
          </p:cNvSpPr>
          <p:nvPr>
            <p:ph type="title"/>
          </p:nvPr>
        </p:nvSpPr>
        <p:spPr/>
        <p:txBody>
          <a:bodyPr/>
          <a:lstStyle/>
          <a:p>
            <a:r>
              <a:rPr lang="en-US" dirty="0" smtClean="0"/>
              <a:t>Terms of Reference</a:t>
            </a:r>
            <a:endParaRPr lang="en-AU" dirty="0"/>
          </a:p>
        </p:txBody>
      </p:sp>
    </p:spTree>
    <p:extLst>
      <p:ext uri="{BB962C8B-B14F-4D97-AF65-F5344CB8AC3E}">
        <p14:creationId xmlns:p14="http://schemas.microsoft.com/office/powerpoint/2010/main" xmlns="" val="2021952237"/>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
            <a:ext cx="8229600" cy="5854891"/>
          </a:xfrm>
        </p:spPr>
        <p:txBody>
          <a:bodyPr>
            <a:normAutofit fontScale="55000" lnSpcReduction="20000"/>
          </a:bodyPr>
          <a:lstStyle/>
          <a:p>
            <a:pPr marL="109728" indent="0">
              <a:buNone/>
            </a:pPr>
            <a:r>
              <a:rPr lang="en-AU" b="1" dirty="0"/>
              <a:t>In carrying out its assessment, the Expert Panel will:</a:t>
            </a:r>
            <a:r>
              <a:rPr lang="en-AU" dirty="0"/>
              <a:t>	</a:t>
            </a:r>
          </a:p>
          <a:p>
            <a:pPr lvl="0"/>
            <a:r>
              <a:rPr lang="en-AU" dirty="0"/>
              <a:t>examine existing scientific literature, other relevant information and any ongoing research or monitoring projects relevant to the impacts of the Declared Commercial Fishing Activity; </a:t>
            </a:r>
          </a:p>
          <a:p>
            <a:pPr lvl="0"/>
            <a:r>
              <a:rPr lang="en-AU" dirty="0"/>
              <a:t>consult with and seek submissions from experts in relevant scientific disciplines where the Expert Panel believes this is necessary to clarify areas of uncertainty about the environmental impacts of the Declared Commercial Fishing Activity;</a:t>
            </a:r>
          </a:p>
          <a:p>
            <a:pPr lvl="0"/>
            <a:r>
              <a:rPr lang="en-AU" dirty="0"/>
              <a:t>consider the fisheries management arrangements under which the Declared Commercial Fishing Activity is proposed to operate and the extent to which those management arrangements address the relevant environmental impacts and uncertainties;</a:t>
            </a:r>
          </a:p>
          <a:p>
            <a:pPr lvl="0"/>
            <a:r>
              <a:rPr lang="en-AU" dirty="0"/>
              <a:t>take account of the requirements of the EPBC Act as they relate to the operation and accreditation of Commonwealth fisheries;</a:t>
            </a:r>
          </a:p>
          <a:p>
            <a:pPr lvl="0"/>
            <a:r>
              <a:rPr lang="en-AU" dirty="0"/>
              <a:t>commission, through the Department of Sustainability, Environment, Water, Population and Communities, new reviews, research projects, modelling or analyses which the Expert Panel believes are necessary to fill critical knowledge gaps and where the results of those projects and analyses will allow the Expert Panel to fulfil its terms of reference;</a:t>
            </a:r>
          </a:p>
          <a:p>
            <a:pPr lvl="0"/>
            <a:r>
              <a:rPr lang="en-AU" dirty="0"/>
              <a:t>consult with relevant experts, including in the operations of the Declared Commercial Fishing Activity, on the nature and effectiveness of measures available to reduce direct interactions with EPBC Act protected species and the potential ecological effects of any localised depletion resulting from the Declared Commercial Fishing Activity; and</a:t>
            </a:r>
          </a:p>
          <a:p>
            <a:pPr lvl="0"/>
            <a:r>
              <a:rPr lang="en-AU" dirty="0"/>
              <a:t>identify further necessary and practicable monitoring or research projects that would reduce critical uncertainties for decision making relevant to any future operations of the Declared Commercial Fishing Activity.</a:t>
            </a:r>
          </a:p>
          <a:p>
            <a:endParaRPr lang="en-AU" dirty="0"/>
          </a:p>
        </p:txBody>
      </p:sp>
    </p:spTree>
    <p:extLst>
      <p:ext uri="{BB962C8B-B14F-4D97-AF65-F5344CB8AC3E}">
        <p14:creationId xmlns:p14="http://schemas.microsoft.com/office/powerpoint/2010/main" xmlns="" val="26188548"/>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09800"/>
            <a:ext cx="8229600" cy="3797491"/>
          </a:xfrm>
        </p:spPr>
        <p:txBody>
          <a:bodyPr/>
          <a:lstStyle/>
          <a:p>
            <a:r>
              <a:rPr lang="en-US" dirty="0" smtClean="0"/>
              <a:t>Ms Genine Sutton</a:t>
            </a:r>
          </a:p>
          <a:p>
            <a:pPr marL="109728" indent="0">
              <a:buNone/>
            </a:pPr>
            <a:endParaRPr lang="en-US" dirty="0" smtClean="0"/>
          </a:p>
          <a:p>
            <a:r>
              <a:rPr lang="en-US" dirty="0" smtClean="0"/>
              <a:t>Dr Candace McBride</a:t>
            </a:r>
          </a:p>
          <a:p>
            <a:endParaRPr lang="en-US" dirty="0" smtClean="0"/>
          </a:p>
          <a:p>
            <a:r>
              <a:rPr lang="en-US" dirty="0" smtClean="0"/>
              <a:t>Mr Nathan Hanna</a:t>
            </a:r>
          </a:p>
          <a:p>
            <a:pPr marL="109728" indent="0">
              <a:buNone/>
            </a:pPr>
            <a:endParaRPr lang="en-US" dirty="0"/>
          </a:p>
        </p:txBody>
      </p:sp>
      <p:sp>
        <p:nvSpPr>
          <p:cNvPr id="3" name="Title 2"/>
          <p:cNvSpPr>
            <a:spLocks noGrp="1"/>
          </p:cNvSpPr>
          <p:nvPr>
            <p:ph type="title"/>
          </p:nvPr>
        </p:nvSpPr>
        <p:spPr/>
        <p:txBody>
          <a:bodyPr>
            <a:normAutofit fontScale="90000"/>
          </a:bodyPr>
          <a:lstStyle/>
          <a:p>
            <a:r>
              <a:rPr lang="en-US" dirty="0" smtClean="0"/>
              <a:t>Secretariat – Dept of the Environment </a:t>
            </a:r>
            <a:endParaRPr lang="en-AU" dirty="0"/>
          </a:p>
        </p:txBody>
      </p:sp>
    </p:spTree>
    <p:extLst>
      <p:ext uri="{BB962C8B-B14F-4D97-AF65-F5344CB8AC3E}">
        <p14:creationId xmlns:p14="http://schemas.microsoft.com/office/powerpoint/2010/main" xmlns="" val="3315382885"/>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r>
              <a:rPr lang="en-US" dirty="0" smtClean="0"/>
              <a:t>1. Update stakeholders on the Panel’s:</a:t>
            </a:r>
          </a:p>
          <a:p>
            <a:pPr marL="109728" indent="0">
              <a:buNone/>
            </a:pPr>
            <a:endParaRPr lang="en-US" dirty="0" smtClean="0"/>
          </a:p>
          <a:p>
            <a:r>
              <a:rPr lang="en-US" dirty="0" smtClean="0"/>
              <a:t>task</a:t>
            </a:r>
          </a:p>
          <a:p>
            <a:r>
              <a:rPr lang="en-US" dirty="0" smtClean="0"/>
              <a:t>processes</a:t>
            </a:r>
            <a:endParaRPr lang="en-US" dirty="0"/>
          </a:p>
          <a:p>
            <a:r>
              <a:rPr lang="en-US" dirty="0" smtClean="0"/>
              <a:t>work to date</a:t>
            </a:r>
          </a:p>
          <a:p>
            <a:endParaRPr lang="en-US" dirty="0"/>
          </a:p>
          <a:p>
            <a:pPr marL="109728" indent="0">
              <a:buNone/>
            </a:pPr>
            <a:r>
              <a:rPr lang="en-US" dirty="0" smtClean="0"/>
              <a:t>2. Clarify issues around the Panel’s work</a:t>
            </a:r>
          </a:p>
          <a:p>
            <a:pPr marL="109728" indent="0">
              <a:buNone/>
            </a:pPr>
            <a:endParaRPr lang="en-US" dirty="0"/>
          </a:p>
          <a:p>
            <a:pPr marL="109728" indent="0">
              <a:buNone/>
            </a:pPr>
            <a:r>
              <a:rPr lang="en-US" dirty="0" smtClean="0"/>
              <a:t>3. Identify any new information/sources</a:t>
            </a:r>
          </a:p>
          <a:p>
            <a:endParaRPr lang="en-AU" dirty="0"/>
          </a:p>
        </p:txBody>
      </p:sp>
      <p:sp>
        <p:nvSpPr>
          <p:cNvPr id="3" name="Title 2"/>
          <p:cNvSpPr>
            <a:spLocks noGrp="1"/>
          </p:cNvSpPr>
          <p:nvPr>
            <p:ph type="title"/>
          </p:nvPr>
        </p:nvSpPr>
        <p:spPr/>
        <p:txBody>
          <a:bodyPr/>
          <a:lstStyle/>
          <a:p>
            <a:r>
              <a:rPr lang="en-US" dirty="0" smtClean="0"/>
              <a:t>Today’s meeting</a:t>
            </a:r>
            <a:endParaRPr lang="en-AU" dirty="0"/>
          </a:p>
        </p:txBody>
      </p:sp>
    </p:spTree>
    <p:extLst>
      <p:ext uri="{BB962C8B-B14F-4D97-AF65-F5344CB8AC3E}">
        <p14:creationId xmlns:p14="http://schemas.microsoft.com/office/powerpoint/2010/main" xmlns="" val="1676223149"/>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i="1" dirty="0" smtClean="0"/>
              <a:t>Environment Protection and Biodiversity Conservation Act 1999 </a:t>
            </a:r>
            <a:r>
              <a:rPr lang="en-US" dirty="0" smtClean="0"/>
              <a:t>was amended </a:t>
            </a:r>
          </a:p>
          <a:p>
            <a:pPr lvl="1"/>
            <a:r>
              <a:rPr lang="en-US" dirty="0" smtClean="0"/>
              <a:t>Declared commercial fishing activity </a:t>
            </a:r>
          </a:p>
          <a:p>
            <a:r>
              <a:rPr lang="en-US" dirty="0" smtClean="0"/>
              <a:t>Interim declaration</a:t>
            </a:r>
          </a:p>
          <a:p>
            <a:pPr lvl="1"/>
            <a:r>
              <a:rPr lang="en-US" dirty="0" smtClean="0"/>
              <a:t>Environment and Fisheries Ministers agree</a:t>
            </a:r>
          </a:p>
          <a:p>
            <a:pPr lvl="2"/>
            <a:r>
              <a:rPr lang="en-US" dirty="0" smtClean="0"/>
              <a:t>There is uncertainty about the environmental impacts of the commercial fishing activity</a:t>
            </a:r>
          </a:p>
          <a:p>
            <a:pPr lvl="2"/>
            <a:r>
              <a:rPr lang="en-US" dirty="0" smtClean="0"/>
              <a:t>The commercial fishing activity should be prohibited while consultation occurs</a:t>
            </a:r>
          </a:p>
          <a:p>
            <a:r>
              <a:rPr lang="en-US" dirty="0" smtClean="0"/>
              <a:t>Submissions</a:t>
            </a:r>
          </a:p>
          <a:p>
            <a:pPr lvl="1"/>
            <a:endParaRPr lang="en-US" dirty="0" smtClean="0"/>
          </a:p>
          <a:p>
            <a:endParaRPr lang="en-AU" dirty="0"/>
          </a:p>
        </p:txBody>
      </p:sp>
      <p:sp>
        <p:nvSpPr>
          <p:cNvPr id="3" name="Title 2"/>
          <p:cNvSpPr>
            <a:spLocks noGrp="1"/>
          </p:cNvSpPr>
          <p:nvPr>
            <p:ph type="title"/>
          </p:nvPr>
        </p:nvSpPr>
        <p:spPr/>
        <p:txBody>
          <a:bodyPr/>
          <a:lstStyle/>
          <a:p>
            <a:r>
              <a:rPr lang="en-US" dirty="0" smtClean="0"/>
              <a:t>Background </a:t>
            </a:r>
            <a:endParaRPr lang="en-AU" dirty="0"/>
          </a:p>
        </p:txBody>
      </p:sp>
    </p:spTree>
    <p:extLst>
      <p:ext uri="{BB962C8B-B14F-4D97-AF65-F5344CB8AC3E}">
        <p14:creationId xmlns:p14="http://schemas.microsoft.com/office/powerpoint/2010/main" xmlns="" val="2392122295"/>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Submissions considered by the Minister</a:t>
            </a:r>
          </a:p>
          <a:p>
            <a:endParaRPr lang="en-US" dirty="0"/>
          </a:p>
          <a:p>
            <a:r>
              <a:rPr lang="en-US" dirty="0" smtClean="0"/>
              <a:t>Final declaration made</a:t>
            </a:r>
          </a:p>
          <a:p>
            <a:pPr marL="109728" indent="0">
              <a:buNone/>
            </a:pPr>
            <a:endParaRPr lang="en-US" dirty="0" smtClean="0"/>
          </a:p>
          <a:p>
            <a:pPr lvl="1"/>
            <a:r>
              <a:rPr lang="en-US" dirty="0" smtClean="0"/>
              <a:t>Environment and Fisheries ministers agreed</a:t>
            </a:r>
          </a:p>
          <a:p>
            <a:pPr lvl="2"/>
            <a:r>
              <a:rPr lang="en-US" dirty="0" smtClean="0"/>
              <a:t>There is uncertainty about the environmental impacts of the commercial fishing activity</a:t>
            </a:r>
          </a:p>
          <a:p>
            <a:pPr lvl="2"/>
            <a:endParaRPr lang="en-US" dirty="0" smtClean="0"/>
          </a:p>
          <a:p>
            <a:pPr lvl="2"/>
            <a:r>
              <a:rPr lang="en-US" dirty="0" smtClean="0"/>
              <a:t>An expert panel should conduct an assessment</a:t>
            </a:r>
          </a:p>
          <a:p>
            <a:pPr lvl="2"/>
            <a:endParaRPr lang="en-US" dirty="0" smtClean="0"/>
          </a:p>
          <a:p>
            <a:pPr lvl="2"/>
            <a:r>
              <a:rPr lang="en-US" dirty="0" smtClean="0"/>
              <a:t>The commercial fishing activity should be prohibited while the expert panel conducts an assessment</a:t>
            </a:r>
          </a:p>
          <a:p>
            <a:pPr marL="630936" lvl="2" indent="0">
              <a:buNone/>
            </a:pPr>
            <a:endParaRPr lang="en-US" dirty="0" smtClean="0"/>
          </a:p>
          <a:p>
            <a:pPr lvl="2"/>
            <a:endParaRPr lang="en-US" dirty="0"/>
          </a:p>
          <a:p>
            <a:pPr lvl="2"/>
            <a:endParaRPr lang="en-US" dirty="0" smtClean="0"/>
          </a:p>
          <a:p>
            <a:endParaRPr lang="en-AU" dirty="0"/>
          </a:p>
        </p:txBody>
      </p:sp>
      <p:sp>
        <p:nvSpPr>
          <p:cNvPr id="3" name="Title 2"/>
          <p:cNvSpPr>
            <a:spLocks noGrp="1"/>
          </p:cNvSpPr>
          <p:nvPr>
            <p:ph type="title"/>
          </p:nvPr>
        </p:nvSpPr>
        <p:spPr/>
        <p:txBody>
          <a:bodyPr/>
          <a:lstStyle/>
          <a:p>
            <a:r>
              <a:rPr lang="en-US" dirty="0" smtClean="0"/>
              <a:t>Background </a:t>
            </a:r>
            <a:endParaRPr lang="en-AU" dirty="0"/>
          </a:p>
        </p:txBody>
      </p:sp>
    </p:spTree>
    <p:extLst>
      <p:ext uri="{BB962C8B-B14F-4D97-AF65-F5344CB8AC3E}">
        <p14:creationId xmlns:p14="http://schemas.microsoft.com/office/powerpoint/2010/main" xmlns="" val="704830956"/>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commercial fishing activity that:</a:t>
            </a:r>
          </a:p>
          <a:p>
            <a:pPr lvl="1"/>
            <a:r>
              <a:rPr lang="en-US" dirty="0" smtClean="0"/>
              <a:t>Is in the area of the Small Pelagic Fishery</a:t>
            </a:r>
          </a:p>
          <a:p>
            <a:pPr lvl="1"/>
            <a:endParaRPr lang="en-US" dirty="0" smtClean="0"/>
          </a:p>
          <a:p>
            <a:pPr lvl="1"/>
            <a:r>
              <a:rPr lang="en-US" dirty="0" smtClean="0"/>
              <a:t>Uses the mid-water trawl method; and</a:t>
            </a:r>
          </a:p>
          <a:p>
            <a:pPr lvl="1"/>
            <a:endParaRPr lang="en-US" dirty="0" smtClean="0"/>
          </a:p>
          <a:p>
            <a:pPr lvl="1"/>
            <a:r>
              <a:rPr lang="en-US" dirty="0" smtClean="0"/>
              <a:t>Uses a vessel which is greater than 130 metres in length, has an on-board fish processing facility and has storage capacity for </a:t>
            </a:r>
            <a:r>
              <a:rPr lang="en-US" smtClean="0"/>
              <a:t>fish or </a:t>
            </a:r>
            <a:r>
              <a:rPr lang="en-US" dirty="0" smtClean="0"/>
              <a:t>fish products in excess of 2000 t</a:t>
            </a:r>
            <a:endParaRPr lang="en-AU" dirty="0"/>
          </a:p>
        </p:txBody>
      </p:sp>
      <p:sp>
        <p:nvSpPr>
          <p:cNvPr id="3" name="Title 2"/>
          <p:cNvSpPr>
            <a:spLocks noGrp="1"/>
          </p:cNvSpPr>
          <p:nvPr>
            <p:ph type="title"/>
          </p:nvPr>
        </p:nvSpPr>
        <p:spPr/>
        <p:txBody>
          <a:bodyPr>
            <a:normAutofit fontScale="90000"/>
          </a:bodyPr>
          <a:lstStyle/>
          <a:p>
            <a:r>
              <a:rPr lang="en-US" dirty="0" smtClean="0"/>
              <a:t>The Declared Commercial Fishing Activity (DCFA)</a:t>
            </a:r>
            <a:endParaRPr lang="en-AU" dirty="0"/>
          </a:p>
        </p:txBody>
      </p:sp>
    </p:spTree>
    <p:extLst>
      <p:ext uri="{BB962C8B-B14F-4D97-AF65-F5344CB8AC3E}">
        <p14:creationId xmlns:p14="http://schemas.microsoft.com/office/powerpoint/2010/main" xmlns="" val="3233455414"/>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3" cstate="print"/>
          <a:stretch>
            <a:fillRect/>
          </a:stretch>
        </p:blipFill>
        <p:spPr>
          <a:xfrm>
            <a:off x="304801" y="304800"/>
            <a:ext cx="7465336" cy="5702300"/>
          </a:xfrm>
          <a:prstGeom prst="rect">
            <a:avLst/>
          </a:prstGeom>
        </p:spPr>
      </p:pic>
    </p:spTree>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marL="365760" lvl="2" indent="-256032">
              <a:spcBef>
                <a:spcPts val="400"/>
              </a:spcBef>
              <a:buClr>
                <a:schemeClr val="accent1"/>
              </a:buClr>
              <a:buSzPct val="68000"/>
              <a:buFont typeface="Wingdings 3"/>
              <a:buChar char=""/>
            </a:pPr>
            <a:r>
              <a:rPr lang="en-US" sz="3100" dirty="0"/>
              <a:t>Environment and Fisheries ministers agreed terms of reference and reporting date for the </a:t>
            </a:r>
            <a:r>
              <a:rPr lang="en-US" sz="3100" dirty="0" smtClean="0"/>
              <a:t>expert panel</a:t>
            </a:r>
            <a:endParaRPr lang="en-US" sz="3100" dirty="0"/>
          </a:p>
          <a:p>
            <a:pPr marL="365760" lvl="2" indent="-256032">
              <a:spcBef>
                <a:spcPts val="400"/>
              </a:spcBef>
              <a:buClr>
                <a:schemeClr val="accent1"/>
              </a:buClr>
              <a:buSzPct val="68000"/>
              <a:buFont typeface="Wingdings 3"/>
              <a:buChar char=""/>
            </a:pPr>
            <a:endParaRPr lang="en-US" dirty="0"/>
          </a:p>
          <a:p>
            <a:pPr lvl="1"/>
            <a:r>
              <a:rPr lang="en-US" dirty="0"/>
              <a:t>Report due by 22 October 2014</a:t>
            </a:r>
            <a:endParaRPr lang="en-AU" dirty="0"/>
          </a:p>
          <a:p>
            <a:endParaRPr lang="en-US" dirty="0" smtClean="0"/>
          </a:p>
          <a:p>
            <a:r>
              <a:rPr lang="en-US" sz="3100" dirty="0" smtClean="0"/>
              <a:t>Panel was appointed  by the Environment Minister in January 2013 </a:t>
            </a:r>
          </a:p>
          <a:p>
            <a:endParaRPr lang="en-US" sz="3100" dirty="0" smtClean="0"/>
          </a:p>
          <a:p>
            <a:pPr marL="109728" indent="0">
              <a:buNone/>
            </a:pPr>
            <a:endParaRPr lang="en-US" sz="3100" dirty="0"/>
          </a:p>
          <a:p>
            <a:r>
              <a:rPr lang="en-US" sz="3100" dirty="0" smtClean="0"/>
              <a:t>Panel and terms of reference announced February 2013 </a:t>
            </a:r>
          </a:p>
          <a:p>
            <a:endParaRPr lang="en-US" sz="3100" dirty="0"/>
          </a:p>
          <a:p>
            <a:r>
              <a:rPr lang="en-US" sz="3100" dirty="0" smtClean="0"/>
              <a:t>Panel first met in February 2013</a:t>
            </a:r>
          </a:p>
          <a:p>
            <a:endParaRPr lang="en-US" dirty="0" smtClean="0"/>
          </a:p>
          <a:p>
            <a:pPr marL="109728" indent="0">
              <a:buNone/>
            </a:pPr>
            <a:r>
              <a:rPr lang="en-US" dirty="0" smtClean="0"/>
              <a:t> </a:t>
            </a:r>
            <a:endParaRPr lang="en-US" dirty="0"/>
          </a:p>
        </p:txBody>
      </p:sp>
      <p:sp>
        <p:nvSpPr>
          <p:cNvPr id="3" name="Title 2"/>
          <p:cNvSpPr>
            <a:spLocks noGrp="1"/>
          </p:cNvSpPr>
          <p:nvPr>
            <p:ph type="title"/>
          </p:nvPr>
        </p:nvSpPr>
        <p:spPr/>
        <p:txBody>
          <a:bodyPr/>
          <a:lstStyle/>
          <a:p>
            <a:r>
              <a:rPr lang="en-US" dirty="0" smtClean="0"/>
              <a:t>The Panel</a:t>
            </a:r>
            <a:endParaRPr lang="en-AU" dirty="0"/>
          </a:p>
        </p:txBody>
      </p:sp>
    </p:spTree>
    <p:extLst>
      <p:ext uri="{BB962C8B-B14F-4D97-AF65-F5344CB8AC3E}">
        <p14:creationId xmlns:p14="http://schemas.microsoft.com/office/powerpoint/2010/main" xmlns="" val="913671035"/>
      </p:ext>
    </p:extLst>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0</TotalTime>
  <Words>941</Words>
  <Application>Microsoft Office PowerPoint</Application>
  <PresentationFormat>On-screen Show (4:3)</PresentationFormat>
  <Paragraphs>233</Paragraphs>
  <Slides>24</Slides>
  <Notes>24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Concourse</vt:lpstr>
      <vt:lpstr>Expert Panel on a  Declared Commercial Fishing Activity in the Small Pelagic Fishery </vt:lpstr>
      <vt:lpstr>The panel</vt:lpstr>
      <vt:lpstr>Secretariat – Dept of the Environment </vt:lpstr>
      <vt:lpstr>Today’s meeting</vt:lpstr>
      <vt:lpstr>Background </vt:lpstr>
      <vt:lpstr>Background </vt:lpstr>
      <vt:lpstr>The Declared Commercial Fishing Activity (DCFA)</vt:lpstr>
      <vt:lpstr>Slide 8</vt:lpstr>
      <vt:lpstr>The Panel</vt:lpstr>
      <vt:lpstr>Terms of Reference</vt:lpstr>
      <vt:lpstr>The task: assess environmental impacts of the DCFA</vt:lpstr>
      <vt:lpstr>Informing the assessment</vt:lpstr>
      <vt:lpstr>Slide 13</vt:lpstr>
      <vt:lpstr>Research</vt:lpstr>
      <vt:lpstr>Research</vt:lpstr>
      <vt:lpstr>Consultation: Scientific Experts</vt:lpstr>
      <vt:lpstr>Consultation: Scientific Experts</vt:lpstr>
      <vt:lpstr>Consultation –management and EPBC Act </vt:lpstr>
      <vt:lpstr>Consultation –fishing operations and bycatch mitigation </vt:lpstr>
      <vt:lpstr>Consultation - other</vt:lpstr>
      <vt:lpstr>Questions?</vt:lpstr>
      <vt:lpstr>Discussion</vt:lpstr>
      <vt:lpstr>Terms of Reference</vt:lpstr>
      <vt:lpstr>Slide 24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Expert Panel on a Declared Commercial Fishing Activity in the Small Pelagic Fishery</dc:title>
  <dc:creator/>
  <cp:lastModifiedBy/>
  <cp:revision>1</cp:revision>
  <dcterms:created xsi:type="dcterms:W3CDTF">2014-05-06T22:52:59Z</dcterms:created>
  <dcterms:modified xsi:type="dcterms:W3CDTF">2014-05-06T22:53:45Z</dcterms:modified>
</cp:coreProperties>
</file>